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86"/>
    <p:restoredTop sz="94653"/>
  </p:normalViewPr>
  <p:slideViewPr>
    <p:cSldViewPr snapToGrid="0" snapToObjects="1">
      <p:cViewPr>
        <p:scale>
          <a:sx n="78" d="100"/>
          <a:sy n="78" d="100"/>
        </p:scale>
        <p:origin x="144" y="2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B28AF4-B5CA-2846-AF7D-255BBFC25A17}" type="datetimeFigureOut">
              <a:rPr lang="en-US" smtClean="0"/>
              <a:t>1/24/16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5C8EA9-0E6B-114D-8471-E9F666D52646}" type="slidenum">
              <a:rPr lang="en-US" smtClean="0"/>
              <a:t>‹#›</a:t>
            </a:fld>
            <a:endParaRPr lang="en-US"/>
          </a:p>
        </p:txBody>
      </p:sp>
    </p:spTree>
    <p:extLst>
      <p:ext uri="{BB962C8B-B14F-4D97-AF65-F5344CB8AC3E}">
        <p14:creationId xmlns:p14="http://schemas.microsoft.com/office/powerpoint/2010/main" val="10157123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Grp="1" noRot="1" noChangeAspect="1" noChangeArrowheads="1"/>
          </p:cNvSpPr>
          <p:nvPr>
            <p:ph type="sldImg"/>
          </p:nvPr>
        </p:nvSpPr>
        <p:spPr>
          <a:solidFill>
            <a:srgbClr val="FFFFFF"/>
          </a:solidFill>
          <a:ln/>
        </p:spPr>
      </p:sp>
      <p:sp>
        <p:nvSpPr>
          <p:cNvPr id="60418" name="Rectangle 2"/>
          <p:cNvSpPr>
            <a:spLocks noGrp="1" noChangeArrowheads="1"/>
          </p:cNvSpPr>
          <p:nvPr>
            <p:ph type="body" idx="1"/>
          </p:nvPr>
        </p:nvSpPr>
        <p:spPr>
          <a:ln/>
        </p:spPr>
        <p:txBody>
          <a:bodyPr/>
          <a:lstStyle/>
          <a:p>
            <a:pPr marL="41275" eaLnBrk="1" hangingPunct="1">
              <a:defRPr/>
            </a:pPr>
            <a:r>
              <a:rPr lang="en-US" altLang="en-US" dirty="0" smtClean="0">
                <a:solidFill>
                  <a:srgbClr val="000000"/>
                </a:solidFill>
                <a:ea typeface="Gill Sans" charset="0"/>
                <a:cs typeface="Gill Sans" charset="0"/>
                <a:sym typeface="Gill Sans" charset="0"/>
              </a:rPr>
              <a:t>Marsha Riddle </a:t>
            </a:r>
            <a:r>
              <a:rPr lang="en-US" altLang="en-US" dirty="0" err="1" smtClean="0">
                <a:solidFill>
                  <a:srgbClr val="000000"/>
                </a:solidFill>
                <a:ea typeface="Gill Sans" charset="0"/>
                <a:cs typeface="Gill Sans" charset="0"/>
                <a:sym typeface="Gill Sans" charset="0"/>
              </a:rPr>
              <a:t>Buly</a:t>
            </a:r>
            <a:r>
              <a:rPr lang="en-US" altLang="en-US" dirty="0" smtClean="0">
                <a:solidFill>
                  <a:srgbClr val="000000"/>
                </a:solidFill>
                <a:ea typeface="Gill Sans" charset="0"/>
                <a:cs typeface="Gill Sans" charset="0"/>
                <a:sym typeface="Gill Sans" charset="0"/>
              </a:rPr>
              <a:t>- ELL specialist</a:t>
            </a:r>
          </a:p>
          <a:p>
            <a:pPr marL="41275" eaLnBrk="1" hangingPunct="1">
              <a:defRPr/>
            </a:pPr>
            <a:endParaRPr lang="en-US" altLang="en-US" dirty="0" smtClean="0">
              <a:solidFill>
                <a:srgbClr val="000000"/>
              </a:solidFill>
              <a:ea typeface="Gill Sans" charset="0"/>
              <a:cs typeface="Gill Sans" charset="0"/>
              <a:sym typeface="Gill Sans" charset="0"/>
            </a:endParaRPr>
          </a:p>
          <a:p>
            <a:pPr marL="41275" eaLnBrk="1" hangingPunct="1">
              <a:defRPr/>
            </a:pPr>
            <a:r>
              <a:rPr lang="en-US" altLang="en-US" dirty="0" smtClean="0">
                <a:solidFill>
                  <a:srgbClr val="000000"/>
                </a:solidFill>
                <a:ea typeface="Gill Sans" charset="0"/>
                <a:cs typeface="Gill Sans" charset="0"/>
                <a:sym typeface="Gill Sans" charset="0"/>
              </a:rPr>
              <a:t>Our daughter Halina—very excited to be in Mexico—….and off we go to museums and other culture learning opportunities….like an amazing regional </a:t>
            </a:r>
            <a:r>
              <a:rPr lang="en-US" altLang="en-US" dirty="0" err="1" smtClean="0">
                <a:solidFill>
                  <a:srgbClr val="000000"/>
                </a:solidFill>
                <a:ea typeface="Gill Sans" charset="0"/>
                <a:cs typeface="Gill Sans" charset="0"/>
                <a:sym typeface="Gill Sans" charset="0"/>
              </a:rPr>
              <a:t>museum..Arms</a:t>
            </a:r>
            <a:r>
              <a:rPr lang="en-US" altLang="en-US" dirty="0" smtClean="0">
                <a:solidFill>
                  <a:srgbClr val="000000"/>
                </a:solidFill>
                <a:ea typeface="Gill Sans" charset="0"/>
                <a:cs typeface="Gill Sans" charset="0"/>
                <a:sym typeface="Gill Sans" charset="0"/>
              </a:rPr>
              <a:t> up--Perhaps this is how you’re feeling today—you’re here for MATH AND SCIENCE and then there is this ELA/ELL person…so how does that fit? That’s my role in the grant, to help make visible the integral role of Reading. Writing, and Language to student understanding of math and science! </a:t>
            </a:r>
          </a:p>
        </p:txBody>
      </p:sp>
    </p:spTree>
    <p:extLst>
      <p:ext uri="{BB962C8B-B14F-4D97-AF65-F5344CB8AC3E}">
        <p14:creationId xmlns:p14="http://schemas.microsoft.com/office/powerpoint/2010/main" val="2009251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Grp="1" noRot="1" noChangeAspect="1" noChangeArrowheads="1"/>
          </p:cNvSpPr>
          <p:nvPr>
            <p:ph type="sldImg"/>
          </p:nvPr>
        </p:nvSpPr>
        <p:spPr>
          <a:solidFill>
            <a:srgbClr val="FFFFFF"/>
          </a:solidFill>
          <a:ln/>
        </p:spPr>
      </p:sp>
      <p:sp>
        <p:nvSpPr>
          <p:cNvPr id="77826" name="Rectangle 2"/>
          <p:cNvSpPr>
            <a:spLocks noGrp="1" noChangeArrowheads="1"/>
          </p:cNvSpPr>
          <p:nvPr>
            <p:ph type="body" idx="1"/>
          </p:nvPr>
        </p:nvSpPr>
        <p:spPr>
          <a:ln/>
        </p:spPr>
        <p:txBody>
          <a:bodyPr/>
          <a:lstStyle/>
          <a:p>
            <a:pPr marL="41275" eaLnBrk="1" hangingPunct="1">
              <a:defRPr/>
            </a:pPr>
            <a:r>
              <a:rPr lang="en-US" altLang="en-US" sz="2400" smtClean="0">
                <a:solidFill>
                  <a:srgbClr val="000000"/>
                </a:solidFill>
                <a:ea typeface="Gill Sans" charset="0"/>
                <a:cs typeface="Gill Sans" charset="0"/>
                <a:sym typeface="Gill Sans" charset="0"/>
              </a:rPr>
              <a:t>Over the next week, in the science and math break-outs, the facilitators will use the pedagogical logs on occasion, to give you time to think about the pedagogical or instructional moves they are using to teach content and to give you a chance to think about how you might use the move in your teaching situation. These are some example questions that you might want to use in your classrooms.</a:t>
            </a:r>
          </a:p>
        </p:txBody>
      </p:sp>
    </p:spTree>
    <p:extLst>
      <p:ext uri="{BB962C8B-B14F-4D97-AF65-F5344CB8AC3E}">
        <p14:creationId xmlns:p14="http://schemas.microsoft.com/office/powerpoint/2010/main" val="314826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Grp="1" noRot="1" noChangeAspect="1" noChangeArrowheads="1"/>
          </p:cNvSpPr>
          <p:nvPr>
            <p:ph type="sldImg"/>
          </p:nvPr>
        </p:nvSpPr>
        <p:spPr>
          <a:solidFill>
            <a:srgbClr val="FFFFFF"/>
          </a:solidFill>
          <a:ln/>
        </p:spPr>
      </p:sp>
      <p:sp>
        <p:nvSpPr>
          <p:cNvPr id="84994" name="Rectangle 2"/>
          <p:cNvSpPr>
            <a:spLocks noGrp="1" noChangeArrowheads="1"/>
          </p:cNvSpPr>
          <p:nvPr>
            <p:ph type="body" idx="1"/>
          </p:nvPr>
        </p:nvSpPr>
        <p:spPr>
          <a:ln/>
        </p:spPr>
        <p:txBody>
          <a:bodyPr/>
          <a:lstStyle/>
          <a:p>
            <a:pPr marL="41275" eaLnBrk="1" hangingPunct="1">
              <a:defRPr/>
            </a:pPr>
            <a:r>
              <a:rPr lang="en-US" altLang="en-US" smtClean="0">
                <a:solidFill>
                  <a:srgbClr val="000000"/>
                </a:solidFill>
                <a:ea typeface="Gill Sans" charset="0"/>
                <a:cs typeface="Gill Sans" charset="0"/>
                <a:sym typeface="Gill Sans" charset="0"/>
              </a:rPr>
              <a:t>Partners each read a defined section of a reading, then stop for each to “say something” to each other.  Then the partners resume reading, stopping at a defined place to “say something” about that section.</a:t>
            </a:r>
          </a:p>
        </p:txBody>
      </p:sp>
    </p:spTree>
    <p:extLst>
      <p:ext uri="{BB962C8B-B14F-4D97-AF65-F5344CB8AC3E}">
        <p14:creationId xmlns:p14="http://schemas.microsoft.com/office/powerpoint/2010/main" val="1995829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noGrp="1" noRot="1" noChangeAspect="1" noChangeArrowheads="1"/>
          </p:cNvSpPr>
          <p:nvPr>
            <p:ph type="sldImg"/>
          </p:nvPr>
        </p:nvSpPr>
        <p:spPr>
          <a:solidFill>
            <a:srgbClr val="FFFFFF"/>
          </a:solidFill>
          <a:ln/>
        </p:spPr>
      </p:sp>
      <p:sp>
        <p:nvSpPr>
          <p:cNvPr id="90114" name="Rectangle 2"/>
          <p:cNvSpPr>
            <a:spLocks noGrp="1" noChangeArrowheads="1"/>
          </p:cNvSpPr>
          <p:nvPr>
            <p:ph type="body" idx="1"/>
          </p:nvPr>
        </p:nvSpPr>
        <p:spPr>
          <a:ln/>
        </p:spPr>
        <p:txBody>
          <a:bodyPr/>
          <a:lstStyle/>
          <a:p>
            <a:pPr marL="41275" eaLnBrk="1" hangingPunct="1"/>
            <a:endParaRPr lang="en-US" altLang="en-US">
              <a:solidFill>
                <a:srgbClr val="000000"/>
              </a:solidFill>
              <a:latin typeface="Arial" charset="0"/>
              <a:ea typeface="Arial" charset="0"/>
              <a:cs typeface="Arial" charset="0"/>
              <a:sym typeface="Arial" charset="0"/>
            </a:endParaRPr>
          </a:p>
          <a:p>
            <a:pPr marL="41275" eaLnBrk="1" hangingPunct="1"/>
            <a:r>
              <a:rPr lang="en-US" altLang="en-US" sz="1600">
                <a:solidFill>
                  <a:srgbClr val="000000"/>
                </a:solidFill>
                <a:latin typeface="Arial" charset="0"/>
                <a:ea typeface="Arial" charset="0"/>
                <a:cs typeface="Arial" charset="0"/>
                <a:sym typeface="Arial" charset="0"/>
              </a:rPr>
              <a:t>So  how do learning logs, science and math all fit with the ELA CCSS? </a:t>
            </a:r>
          </a:p>
          <a:p>
            <a:pPr marL="41275" eaLnBrk="1" hangingPunct="1"/>
            <a:endParaRPr lang="en-US" altLang="en-US" sz="1600">
              <a:solidFill>
                <a:srgbClr val="000000"/>
              </a:solidFill>
              <a:latin typeface="Arial" charset="0"/>
              <a:ea typeface="Arial" charset="0"/>
              <a:cs typeface="Arial" charset="0"/>
              <a:sym typeface="Arial" charset="0"/>
            </a:endParaRPr>
          </a:p>
          <a:p>
            <a:pPr marL="41275" eaLnBrk="1" hangingPunct="1"/>
            <a:r>
              <a:rPr lang="en-US" altLang="en-US" sz="1600">
                <a:solidFill>
                  <a:srgbClr val="000000"/>
                </a:solidFill>
                <a:latin typeface="Arial" charset="0"/>
                <a:ea typeface="Arial" charset="0"/>
                <a:cs typeface="Arial" charset="0"/>
                <a:sym typeface="Arial" charset="0"/>
              </a:rPr>
              <a:t>The three shifts --- This is a refresher of the Three Shifts</a:t>
            </a:r>
          </a:p>
          <a:p>
            <a:pPr marL="41275" eaLnBrk="1" hangingPunct="1"/>
            <a:endParaRPr lang="en-US" altLang="en-US" sz="1600">
              <a:solidFill>
                <a:srgbClr val="000000"/>
              </a:solidFill>
              <a:latin typeface="Arial" charset="0"/>
              <a:ea typeface="Arial" charset="0"/>
              <a:cs typeface="Arial" charset="0"/>
              <a:sym typeface="Arial" charset="0"/>
            </a:endParaRPr>
          </a:p>
          <a:p>
            <a:pPr marL="41275" eaLnBrk="1" hangingPunct="1"/>
            <a:r>
              <a:rPr lang="en-US" altLang="en-US" sz="1600">
                <a:solidFill>
                  <a:srgbClr val="000000"/>
                </a:solidFill>
                <a:latin typeface="Arial" charset="0"/>
                <a:ea typeface="Arial" charset="0"/>
                <a:cs typeface="Arial" charset="0"/>
                <a:sym typeface="Arial" charset="0"/>
              </a:rPr>
              <a:t>Talking points from the same slide used during Session 1 if you need them:</a:t>
            </a:r>
          </a:p>
          <a:p>
            <a:pPr marL="41275" eaLnBrk="1" hangingPunct="1"/>
            <a:endParaRPr lang="en-US" altLang="en-US" sz="1600">
              <a:solidFill>
                <a:srgbClr val="000000"/>
              </a:solidFill>
              <a:latin typeface="Arial" charset="0"/>
              <a:ea typeface="Arial" charset="0"/>
              <a:cs typeface="Arial" charset="0"/>
              <a:sym typeface="Arial" charset="0"/>
            </a:endParaRPr>
          </a:p>
          <a:p>
            <a:pPr marL="41275" eaLnBrk="1" hangingPunct="1">
              <a:buClr>
                <a:srgbClr val="000000"/>
              </a:buClr>
              <a:buSzPct val="152000"/>
              <a:buFontTx/>
              <a:buChar char="•"/>
            </a:pPr>
            <a:r>
              <a:rPr lang="en-US" altLang="en-US" sz="1600">
                <a:solidFill>
                  <a:srgbClr val="000000"/>
                </a:solidFill>
                <a:latin typeface="Arial" charset="0"/>
                <a:ea typeface="Arial" charset="0"/>
                <a:cs typeface="Arial" charset="0"/>
                <a:sym typeface="Arial" charset="0"/>
              </a:rPr>
              <a:t>The shifts are a high-level summary of the biggest changes signified by the adoption of the CCSS.  </a:t>
            </a:r>
          </a:p>
          <a:p>
            <a:pPr marL="41275" eaLnBrk="1" hangingPunct="1">
              <a:buClr>
                <a:srgbClr val="000000"/>
              </a:buClr>
              <a:buSzPct val="152000"/>
              <a:buFontTx/>
              <a:buChar char="•"/>
            </a:pPr>
            <a:r>
              <a:rPr lang="en-US" altLang="en-US" sz="1600">
                <a:solidFill>
                  <a:srgbClr val="000000"/>
                </a:solidFill>
                <a:latin typeface="Arial" charset="0"/>
                <a:ea typeface="Arial" charset="0"/>
                <a:cs typeface="Arial" charset="0"/>
                <a:sym typeface="Arial" charset="0"/>
              </a:rPr>
              <a:t>They represent the most significant shifts for curriculum materials, instruction, student learning, and thinking about assessment. Taken all together, they should lead to desired student outcomes. </a:t>
            </a:r>
          </a:p>
          <a:p>
            <a:pPr marL="41275" eaLnBrk="1" hangingPunct="1">
              <a:buClr>
                <a:srgbClr val="000000"/>
              </a:buClr>
              <a:buSzPct val="152000"/>
              <a:buFontTx/>
              <a:buChar char="•"/>
            </a:pPr>
            <a:r>
              <a:rPr lang="en-US" altLang="en-US" sz="1600">
                <a:solidFill>
                  <a:srgbClr val="000000"/>
                </a:solidFill>
                <a:latin typeface="Arial" charset="0"/>
                <a:ea typeface="Arial" charset="0"/>
                <a:cs typeface="Arial" charset="0"/>
                <a:sym typeface="Arial" charset="0"/>
              </a:rPr>
              <a:t>You can test any message or effort regarding the CCSS against these touchstones. From state, district, school, or classroom – how does X support the ideas of the shifts.</a:t>
            </a:r>
          </a:p>
          <a:p>
            <a:pPr marL="41275" eaLnBrk="1" hangingPunct="1">
              <a:lnSpc>
                <a:spcPct val="65000"/>
              </a:lnSpc>
              <a:buClr>
                <a:srgbClr val="000000"/>
              </a:buClr>
              <a:buSzPct val="97000"/>
              <a:buFontTx/>
              <a:buChar char="•"/>
            </a:pPr>
            <a:r>
              <a:rPr lang="en-US" altLang="en-US" sz="1600">
                <a:solidFill>
                  <a:srgbClr val="000000"/>
                </a:solidFill>
                <a:latin typeface="Arial" charset="0"/>
                <a:ea typeface="Arial" charset="0"/>
                <a:cs typeface="Arial" charset="0"/>
                <a:sym typeface="Arial" charset="0"/>
              </a:rPr>
              <a:t>They are meant to be succinct and easy to remember.</a:t>
            </a:r>
          </a:p>
        </p:txBody>
      </p:sp>
    </p:spTree>
    <p:extLst>
      <p:ext uri="{BB962C8B-B14F-4D97-AF65-F5344CB8AC3E}">
        <p14:creationId xmlns:p14="http://schemas.microsoft.com/office/powerpoint/2010/main" val="1334338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Grp="1" noRot="1" noChangeAspect="1" noChangeArrowheads="1"/>
          </p:cNvSpPr>
          <p:nvPr>
            <p:ph type="sldImg"/>
          </p:nvPr>
        </p:nvSpPr>
        <p:spPr>
          <a:solidFill>
            <a:srgbClr val="FFFFFF"/>
          </a:solidFill>
          <a:ln/>
        </p:spPr>
      </p:sp>
      <p:sp>
        <p:nvSpPr>
          <p:cNvPr id="62466" name="Rectangle 2"/>
          <p:cNvSpPr>
            <a:spLocks noGrp="1" noChangeArrowheads="1"/>
          </p:cNvSpPr>
          <p:nvPr>
            <p:ph type="body" idx="1"/>
          </p:nvPr>
        </p:nvSpPr>
        <p:spPr>
          <a:ln/>
        </p:spPr>
        <p:txBody>
          <a:bodyPr/>
          <a:lstStyle/>
          <a:p>
            <a:pPr marL="60325" eaLnBrk="1" hangingPunct="1">
              <a:buClr>
                <a:srgbClr val="000000"/>
              </a:buClr>
              <a:buFont typeface="Calibri" charset="0"/>
              <a:buChar char="•"/>
              <a:tabLst>
                <a:tab pos="139700" algn="l"/>
                <a:tab pos="368300" algn="l"/>
                <a:tab pos="952500" algn="l"/>
              </a:tabLst>
            </a:pPr>
            <a:r>
              <a:rPr lang="en-US" altLang="en-US">
                <a:solidFill>
                  <a:srgbClr val="000000"/>
                </a:solidFill>
                <a:latin typeface="Calibri" charset="0"/>
                <a:ea typeface="Calibri" charset="0"/>
                <a:cs typeface="Calibri" charset="0"/>
                <a:sym typeface="Calibri" charset="0"/>
              </a:rPr>
              <a:t>¥	JUMP back to the academy goals…START with focusing on the pedagogical content knowledge…as Shannon stated, a goal….</a:t>
            </a:r>
          </a:p>
          <a:p>
            <a:pPr marL="60325" eaLnBrk="1" hangingPunct="1">
              <a:buClr>
                <a:srgbClr val="000000"/>
              </a:buClr>
              <a:buFont typeface="Calibri" charset="0"/>
              <a:buChar char="•"/>
              <a:tabLst>
                <a:tab pos="139700" algn="l"/>
                <a:tab pos="368300" algn="l"/>
                <a:tab pos="952500" algn="l"/>
              </a:tabLst>
            </a:pPr>
            <a:r>
              <a:rPr lang="en-US" altLang="en-US">
                <a:solidFill>
                  <a:srgbClr val="000000"/>
                </a:solidFill>
                <a:latin typeface="Calibri" charset="0"/>
                <a:ea typeface="Calibri" charset="0"/>
                <a:cs typeface="Calibri" charset="0"/>
                <a:sym typeface="Calibri" charset="0"/>
              </a:rPr>
              <a:t>Deepen teachers' math and science content </a:t>
            </a:r>
            <a:r>
              <a:rPr lang="en-US" altLang="en-US">
                <a:solidFill>
                  <a:srgbClr val="000000"/>
                </a:solidFill>
                <a:latin typeface="Calibri Italic" charset="0"/>
                <a:ea typeface="Calibri Italic" charset="0"/>
                <a:cs typeface="Calibri Italic" charset="0"/>
                <a:sym typeface="Calibri Italic" charset="0"/>
              </a:rPr>
              <a:t>and pedagogical content knowledge.</a:t>
            </a:r>
          </a:p>
          <a:p>
            <a:pPr marL="60325" eaLnBrk="1" hangingPunct="1">
              <a:buClr>
                <a:srgbClr val="000000"/>
              </a:buClr>
              <a:buFont typeface="Calibri" charset="0"/>
              <a:buChar char="•"/>
              <a:tabLst>
                <a:tab pos="139700" algn="l"/>
                <a:tab pos="368300" algn="l"/>
                <a:tab pos="952500" algn="l"/>
              </a:tabLst>
            </a:pPr>
            <a:endParaRPr lang="en-US" altLang="en-US">
              <a:solidFill>
                <a:srgbClr val="000000"/>
              </a:solidFill>
              <a:latin typeface="Calibri Italic" charset="0"/>
              <a:ea typeface="Calibri Italic" charset="0"/>
              <a:cs typeface="Calibri Italic" charset="0"/>
              <a:sym typeface="Calibri Italic" charset="0"/>
            </a:endParaRPr>
          </a:p>
          <a:p>
            <a:pPr marL="60325" eaLnBrk="1" hangingPunct="1">
              <a:buClr>
                <a:srgbClr val="000000"/>
              </a:buClr>
              <a:buFont typeface="Calibri" charset="0"/>
              <a:buChar char="•"/>
              <a:tabLst>
                <a:tab pos="139700" algn="l"/>
                <a:tab pos="368300" algn="l"/>
                <a:tab pos="952500" algn="l"/>
              </a:tabLst>
            </a:pPr>
            <a:r>
              <a:rPr lang="en-US" altLang="en-US">
                <a:solidFill>
                  <a:srgbClr val="000000"/>
                </a:solidFill>
                <a:latin typeface="Calibri Italic" charset="0"/>
                <a:ea typeface="Calibri Italic" charset="0"/>
                <a:cs typeface="Calibri Italic" charset="0"/>
                <a:sym typeface="Calibri Italic" charset="0"/>
              </a:rPr>
              <a:t>AS SHANNON  NOTED, evaluations requested more explicit attention to the pedagogical shirts or instructional moves that use in the content areas that you can use with your students…</a:t>
            </a:r>
          </a:p>
          <a:p>
            <a:pPr marL="60325" eaLnBrk="1" hangingPunct="1">
              <a:buClr>
                <a:srgbClr val="000000"/>
              </a:buClr>
              <a:buFont typeface="Calibri" charset="0"/>
              <a:buChar char="•"/>
              <a:tabLst>
                <a:tab pos="139700" algn="l"/>
                <a:tab pos="368300" algn="l"/>
                <a:tab pos="952500" algn="l"/>
              </a:tabLst>
            </a:pPr>
            <a:endParaRPr lang="en-US" altLang="en-US">
              <a:solidFill>
                <a:srgbClr val="000000"/>
              </a:solidFill>
              <a:latin typeface="Calibri Italic" charset="0"/>
              <a:ea typeface="Calibri Italic" charset="0"/>
              <a:cs typeface="Calibri Italic" charset="0"/>
              <a:sym typeface="Calibri Italic" charset="0"/>
            </a:endParaRPr>
          </a:p>
          <a:p>
            <a:pPr marL="60325" eaLnBrk="1" hangingPunct="1">
              <a:tabLst>
                <a:tab pos="139700" algn="l"/>
                <a:tab pos="368300" algn="l"/>
                <a:tab pos="952500" algn="l"/>
              </a:tabLst>
            </a:pPr>
            <a:endParaRPr lang="en-US" altLang="en-US">
              <a:solidFill>
                <a:srgbClr val="000000"/>
              </a:solidFill>
              <a:latin typeface="Calibri Italic" charset="0"/>
              <a:ea typeface="Calibri Italic" charset="0"/>
              <a:cs typeface="Calibri Italic" charset="0"/>
              <a:sym typeface="Calibri Italic" charset="0"/>
            </a:endParaRPr>
          </a:p>
          <a:p>
            <a:pPr marL="60325" eaLnBrk="1" hangingPunct="1">
              <a:buClr>
                <a:srgbClr val="000000"/>
              </a:buClr>
              <a:buFont typeface="Calibri" charset="0"/>
              <a:buChar char="•"/>
              <a:tabLst>
                <a:tab pos="139700" algn="l"/>
                <a:tab pos="368300" algn="l"/>
                <a:tab pos="952500" algn="l"/>
              </a:tabLst>
            </a:pPr>
            <a:r>
              <a:rPr lang="en-US" altLang="en-US">
                <a:solidFill>
                  <a:srgbClr val="000000"/>
                </a:solidFill>
                <a:latin typeface="Calibri Italic" charset="0"/>
                <a:ea typeface="Calibri Italic" charset="0"/>
                <a:cs typeface="Calibri Italic" charset="0"/>
                <a:sym typeface="Calibri Italic" charset="0"/>
              </a:rPr>
              <a:t>So one goal of the summer academy is to be sure that we are explicitly sharing pedagogical content knowledge---or why we’re doing what we’re doing during the academy, with the goal that this leaves you with a deeper understanding of the pedagogical moves we’re using to help you understand math and science, and providing you with some specific pedagogical moves that will help your students!</a:t>
            </a:r>
          </a:p>
          <a:p>
            <a:pPr marL="60325" eaLnBrk="1" hangingPunct="1">
              <a:buClr>
                <a:srgbClr val="000000"/>
              </a:buClr>
              <a:buFont typeface="Calibri" charset="0"/>
              <a:buChar char="•"/>
              <a:tabLst>
                <a:tab pos="139700" algn="l"/>
                <a:tab pos="368300" algn="l"/>
                <a:tab pos="952500" algn="l"/>
              </a:tabLst>
            </a:pPr>
            <a:endParaRPr lang="en-US" altLang="en-US">
              <a:solidFill>
                <a:srgbClr val="000000"/>
              </a:solidFill>
              <a:latin typeface="Calibri Italic" charset="0"/>
              <a:ea typeface="Calibri Italic" charset="0"/>
              <a:cs typeface="Calibri Italic" charset="0"/>
              <a:sym typeface="Calibri Italic" charset="0"/>
            </a:endParaRPr>
          </a:p>
          <a:p>
            <a:pPr marL="60325" eaLnBrk="1" hangingPunct="1">
              <a:buClr>
                <a:srgbClr val="000000"/>
              </a:buClr>
              <a:buFont typeface="Calibri" charset="0"/>
              <a:buChar char="•"/>
              <a:tabLst>
                <a:tab pos="139700" algn="l"/>
                <a:tab pos="368300" algn="l"/>
                <a:tab pos="952500" algn="l"/>
              </a:tabLst>
            </a:pPr>
            <a:r>
              <a:rPr lang="en-US" altLang="en-US">
                <a:solidFill>
                  <a:srgbClr val="000000"/>
                </a:solidFill>
                <a:latin typeface="Calibri Italic" charset="0"/>
                <a:ea typeface="Calibri Italic" charset="0"/>
                <a:cs typeface="Calibri Italic" charset="0"/>
                <a:sym typeface="Calibri Italic" charset="0"/>
              </a:rPr>
              <a:t>So to do that, we’re going to work with learning logs over the next week</a:t>
            </a:r>
          </a:p>
          <a:p>
            <a:pPr marL="60325" eaLnBrk="1" hangingPunct="1">
              <a:tabLst>
                <a:tab pos="139700" algn="l"/>
                <a:tab pos="368300" algn="l"/>
                <a:tab pos="952500" algn="l"/>
              </a:tabLst>
            </a:pPr>
            <a:endParaRPr lang="en-US" altLang="en-US">
              <a:solidFill>
                <a:srgbClr val="000000"/>
              </a:solidFill>
              <a:latin typeface="Calibri Italic" charset="0"/>
              <a:ea typeface="Calibri Italic" charset="0"/>
              <a:cs typeface="Calibri Italic" charset="0"/>
              <a:sym typeface="Calibri Italic" charset="0"/>
            </a:endParaRPr>
          </a:p>
          <a:p>
            <a:pPr marL="60325" eaLnBrk="1" hangingPunct="1">
              <a:tabLst>
                <a:tab pos="139700" algn="l"/>
                <a:tab pos="368300" algn="l"/>
                <a:tab pos="952500" algn="l"/>
              </a:tabLst>
            </a:pPr>
            <a:r>
              <a:rPr lang="en-US" altLang="en-US">
                <a:solidFill>
                  <a:srgbClr val="000000"/>
                </a:solidFill>
                <a:latin typeface="Calibri Italic" charset="0"/>
                <a:ea typeface="Calibri Italic" charset="0"/>
                <a:cs typeface="Calibri Italic" charset="0"/>
                <a:sym typeface="Calibri Italic" charset="0"/>
              </a:rPr>
              <a:t>To get started, we’re passing out a notebook but PLEASE don’t do anything with it yet!</a:t>
            </a:r>
          </a:p>
        </p:txBody>
      </p:sp>
    </p:spTree>
    <p:extLst>
      <p:ext uri="{BB962C8B-B14F-4D97-AF65-F5344CB8AC3E}">
        <p14:creationId xmlns:p14="http://schemas.microsoft.com/office/powerpoint/2010/main" val="953535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Grp="1" noRot="1" noChangeAspect="1" noChangeArrowheads="1"/>
          </p:cNvSpPr>
          <p:nvPr>
            <p:ph type="sldImg"/>
          </p:nvPr>
        </p:nvSpPr>
        <p:spPr>
          <a:solidFill>
            <a:srgbClr val="FFFFFF"/>
          </a:solidFill>
          <a:ln/>
        </p:spPr>
      </p:sp>
      <p:sp>
        <p:nvSpPr>
          <p:cNvPr id="64514" name="Rectangle 2"/>
          <p:cNvSpPr>
            <a:spLocks noGrp="1" noChangeArrowheads="1"/>
          </p:cNvSpPr>
          <p:nvPr>
            <p:ph type="body" idx="1"/>
          </p:nvPr>
        </p:nvSpPr>
        <p:spPr>
          <a:ln/>
        </p:spPr>
        <p:txBody>
          <a:bodyPr/>
          <a:lstStyle/>
          <a:p>
            <a:pPr marL="41275" eaLnBrk="1" hangingPunct="1">
              <a:defRPr/>
            </a:pPr>
            <a:r>
              <a:rPr lang="en-US" altLang="en-US" smtClean="0">
                <a:solidFill>
                  <a:srgbClr val="000000"/>
                </a:solidFill>
                <a:ea typeface="Gill Sans" charset="0"/>
                <a:cs typeface="Gill Sans" charset="0"/>
                <a:sym typeface="Gill Sans" charset="0"/>
              </a:rPr>
              <a:t>So we are going to use pedagogical learning logs for this piece…a place that we’ll ask you to record specific information and thoughts. And they might work for you as we’ve envisioned them or you might need to revise them to make them work better for you! </a:t>
            </a:r>
          </a:p>
        </p:txBody>
      </p:sp>
    </p:spTree>
    <p:extLst>
      <p:ext uri="{BB962C8B-B14F-4D97-AF65-F5344CB8AC3E}">
        <p14:creationId xmlns:p14="http://schemas.microsoft.com/office/powerpoint/2010/main" val="8912158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Grp="1" noRot="1" noChangeAspect="1" noChangeArrowheads="1"/>
          </p:cNvSpPr>
          <p:nvPr>
            <p:ph type="sldImg"/>
          </p:nvPr>
        </p:nvSpPr>
        <p:spPr>
          <a:solidFill>
            <a:srgbClr val="FFFFFF"/>
          </a:solidFill>
          <a:ln/>
        </p:spPr>
      </p:sp>
      <p:sp>
        <p:nvSpPr>
          <p:cNvPr id="66562" name="Rectangle 2"/>
          <p:cNvSpPr>
            <a:spLocks noGrp="1" noChangeArrowheads="1"/>
          </p:cNvSpPr>
          <p:nvPr>
            <p:ph type="body" idx="1"/>
          </p:nvPr>
        </p:nvSpPr>
        <p:spPr>
          <a:ln/>
        </p:spPr>
        <p:txBody>
          <a:bodyPr/>
          <a:lstStyle/>
          <a:p>
            <a:pPr marL="41275" eaLnBrk="1" hangingPunct="1"/>
            <a:r>
              <a:rPr lang="en-US" altLang="en-US">
                <a:solidFill>
                  <a:srgbClr val="000000"/>
                </a:solidFill>
                <a:ea typeface="Gill Sans" charset="0"/>
                <a:cs typeface="Gill Sans" charset="0"/>
                <a:sym typeface="Gill Sans" charset="0"/>
              </a:rPr>
              <a:t>We’ve set this up this week AVID style as many districts are using this model…So the left side is for STUDENT thinking and reflection—in this case, yours.</a:t>
            </a:r>
          </a:p>
          <a:p>
            <a:pPr marL="41275" eaLnBrk="1" hangingPunct="1"/>
            <a:r>
              <a:rPr lang="en-US" altLang="en-US">
                <a:solidFill>
                  <a:srgbClr val="000000"/>
                </a:solidFill>
                <a:ea typeface="Gill Sans" charset="0"/>
                <a:cs typeface="Gill Sans" charset="0"/>
                <a:sym typeface="Gill Sans" charset="0"/>
              </a:rPr>
              <a:t>The RIGHT side is for information given to or received by the student…I think of it as “just the facts” while I think about the left side as “my thinking about the facts”</a:t>
            </a:r>
          </a:p>
        </p:txBody>
      </p:sp>
    </p:spTree>
    <p:extLst>
      <p:ext uri="{BB962C8B-B14F-4D97-AF65-F5344CB8AC3E}">
        <p14:creationId xmlns:p14="http://schemas.microsoft.com/office/powerpoint/2010/main" val="1544973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Grp="1" noRot="1" noChangeAspect="1" noChangeArrowheads="1"/>
          </p:cNvSpPr>
          <p:nvPr>
            <p:ph type="sldImg"/>
          </p:nvPr>
        </p:nvSpPr>
        <p:spPr>
          <a:solidFill>
            <a:srgbClr val="FFFFFF"/>
          </a:solidFill>
          <a:ln/>
        </p:spPr>
      </p:sp>
      <p:sp>
        <p:nvSpPr>
          <p:cNvPr id="68610" name="Rectangle 2"/>
          <p:cNvSpPr>
            <a:spLocks noGrp="1" noChangeArrowheads="1"/>
          </p:cNvSpPr>
          <p:nvPr>
            <p:ph type="body" idx="1"/>
          </p:nvPr>
        </p:nvSpPr>
        <p:spPr>
          <a:ln/>
        </p:spPr>
        <p:txBody>
          <a:bodyPr/>
          <a:lstStyle/>
          <a:p>
            <a:pPr marL="41275" eaLnBrk="1" hangingPunct="1"/>
            <a:r>
              <a:rPr lang="en-US" altLang="en-US">
                <a:solidFill>
                  <a:srgbClr val="000000"/>
                </a:solidFill>
                <a:ea typeface="Gill Sans" charset="0"/>
                <a:cs typeface="Gill Sans" charset="0"/>
                <a:sym typeface="Gill Sans" charset="0"/>
              </a:rPr>
              <a:t>FOR EXAMPLE----let’s start  by thinking about the pedagogical aspects of learning logs as a first entry. We all have ideas about these---some will be similar, some different—a key is having a shared understanding—key to working together, key to student understanding…we use so many concepts and terms in education! So that’s what we’ll do today, come to common understanding in this situation of what we mean by learning logs… starting, of course, with what we already think we know…</a:t>
            </a:r>
          </a:p>
          <a:p>
            <a:pPr marL="41275" eaLnBrk="1" hangingPunct="1"/>
            <a:endParaRPr lang="en-US" altLang="en-US">
              <a:solidFill>
                <a:srgbClr val="000000"/>
              </a:solidFill>
              <a:ea typeface="Gill Sans" charset="0"/>
              <a:cs typeface="Gill Sans" charset="0"/>
              <a:sym typeface="Gill Sans" charset="0"/>
            </a:endParaRPr>
          </a:p>
          <a:p>
            <a:pPr marL="41275" eaLnBrk="1" hangingPunct="1"/>
            <a:r>
              <a:rPr lang="en-US" altLang="en-US">
                <a:solidFill>
                  <a:srgbClr val="000000"/>
                </a:solidFill>
                <a:ea typeface="Gill Sans" charset="0"/>
                <a:cs typeface="Gill Sans" charset="0"/>
                <a:sym typeface="Gill Sans" charset="0"/>
              </a:rPr>
              <a:t>Start by thinking about what we already know---and that’s because we all have lots of information, we’re teachers, we’ve learned lots---and it’s not to say one thing is right and one wrong, but rather the more consistent and clear we are,, and the more aligned in what we mean when we use terns, the better for our students! </a:t>
            </a:r>
          </a:p>
          <a:p>
            <a:pPr marL="41275" eaLnBrk="1" hangingPunct="1"/>
            <a:endParaRPr lang="en-US" altLang="en-US">
              <a:solidFill>
                <a:srgbClr val="000000"/>
              </a:solidFill>
              <a:ea typeface="Gill Sans" charset="0"/>
              <a:cs typeface="Gill Sans" charset="0"/>
              <a:sym typeface="Gill Sans" charset="0"/>
            </a:endParaRPr>
          </a:p>
          <a:p>
            <a:pPr marL="41275" eaLnBrk="1" hangingPunct="1"/>
            <a:r>
              <a:rPr lang="en-US" altLang="en-US">
                <a:solidFill>
                  <a:srgbClr val="000000"/>
                </a:solidFill>
                <a:ea typeface="Gill Sans" charset="0"/>
                <a:cs typeface="Gill Sans" charset="0"/>
                <a:sym typeface="Gill Sans" charset="0"/>
              </a:rPr>
              <a:t>So take only about 1 minute …and jot notes or write a bit! THESE AREN’T HUGE and the pages are purposely not numbered or set up so that whether you like to use a little space or a lot, you’ll be able to…our brains, like our students, all process in different ways!</a:t>
            </a:r>
          </a:p>
        </p:txBody>
      </p:sp>
    </p:spTree>
    <p:extLst>
      <p:ext uri="{BB962C8B-B14F-4D97-AF65-F5344CB8AC3E}">
        <p14:creationId xmlns:p14="http://schemas.microsoft.com/office/powerpoint/2010/main" val="1812411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1"/>
          <p:cNvSpPr>
            <a:spLocks noGrp="1" noRot="1" noChangeAspect="1" noChangeArrowheads="1"/>
          </p:cNvSpPr>
          <p:nvPr>
            <p:ph type="sldImg"/>
          </p:nvPr>
        </p:nvSpPr>
        <p:spPr>
          <a:solidFill>
            <a:srgbClr val="FFFFFF"/>
          </a:solidFill>
          <a:ln/>
        </p:spPr>
      </p:sp>
      <p:sp>
        <p:nvSpPr>
          <p:cNvPr id="70658" name="Rectangle 2"/>
          <p:cNvSpPr>
            <a:spLocks noGrp="1" noChangeArrowheads="1"/>
          </p:cNvSpPr>
          <p:nvPr>
            <p:ph type="body" idx="1"/>
          </p:nvPr>
        </p:nvSpPr>
        <p:spPr>
          <a:ln/>
        </p:spPr>
        <p:txBody>
          <a:bodyPr/>
          <a:lstStyle/>
          <a:p>
            <a:pPr marL="41275" eaLnBrk="1" hangingPunct="1">
              <a:defRPr/>
            </a:pPr>
            <a:r>
              <a:rPr lang="en-US" altLang="en-US" sz="2000" smtClean="0">
                <a:solidFill>
                  <a:srgbClr val="000000"/>
                </a:solidFill>
                <a:ea typeface="Gill Sans" charset="0"/>
                <a:cs typeface="Gill Sans" charset="0"/>
                <a:sym typeface="Gill Sans" charset="0"/>
              </a:rPr>
              <a:t>Now the purpose—sometimes you might give specific information that you want a student to copy, paste, etc. on the right side. For our purposes, I’m going to ask you to decide what is important for you from the information I provide…you might take notes in bullet form, narrative, sketch…whatever works for your brain. And as you do, think about how you can provide information to your students in a way that allows them to process it in a variety of ways.</a:t>
            </a:r>
          </a:p>
        </p:txBody>
      </p:sp>
    </p:spTree>
    <p:extLst>
      <p:ext uri="{BB962C8B-B14F-4D97-AF65-F5344CB8AC3E}">
        <p14:creationId xmlns:p14="http://schemas.microsoft.com/office/powerpoint/2010/main" val="237019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Grp="1" noRot="1" noChangeAspect="1" noChangeArrowheads="1"/>
          </p:cNvSpPr>
          <p:nvPr>
            <p:ph type="sldImg"/>
          </p:nvPr>
        </p:nvSpPr>
        <p:spPr>
          <a:solidFill>
            <a:srgbClr val="FFFFFF"/>
          </a:solidFill>
          <a:ln/>
        </p:spPr>
      </p:sp>
      <p:sp>
        <p:nvSpPr>
          <p:cNvPr id="72706" name="Rectangle 2"/>
          <p:cNvSpPr>
            <a:spLocks noGrp="1" noChangeArrowheads="1"/>
          </p:cNvSpPr>
          <p:nvPr>
            <p:ph type="body" idx="1"/>
          </p:nvPr>
        </p:nvSpPr>
        <p:spPr>
          <a:ln/>
        </p:spPr>
        <p:txBody>
          <a:bodyPr/>
          <a:lstStyle/>
          <a:p>
            <a:pPr marL="41275" eaLnBrk="1" hangingPunct="1">
              <a:defRPr/>
            </a:pPr>
            <a:r>
              <a:rPr lang="en-US" altLang="en-US" sz="1800" smtClean="0">
                <a:solidFill>
                  <a:srgbClr val="000000"/>
                </a:solidFill>
                <a:latin typeface="Lucida Grande" charset="0"/>
                <a:ea typeface="Lucida Grande" charset="0"/>
                <a:cs typeface="Lucida Grande" charset="0"/>
                <a:sym typeface="Lucida Grande" charset="0"/>
              </a:rPr>
              <a:t>Learning logs are used for students’ reflections on the material they are learning. </a:t>
            </a:r>
          </a:p>
          <a:p>
            <a:pPr marL="41275" eaLnBrk="1" hangingPunct="1">
              <a:defRPr/>
            </a:pPr>
            <a:r>
              <a:rPr lang="en-US" altLang="en-US" sz="1800" smtClean="0">
                <a:solidFill>
                  <a:srgbClr val="000000"/>
                </a:solidFill>
                <a:latin typeface="Lucida Grande" charset="0"/>
                <a:ea typeface="Lucida Grande" charset="0"/>
                <a:cs typeface="Lucida Grande" charset="0"/>
                <a:sym typeface="Lucida Grande" charset="0"/>
              </a:rPr>
              <a:t>Common among scientists and engineers. </a:t>
            </a:r>
          </a:p>
          <a:p>
            <a:pPr marL="41275" eaLnBrk="1" hangingPunct="1">
              <a:defRPr/>
            </a:pPr>
            <a:r>
              <a:rPr lang="en-US" altLang="en-US" sz="1800" smtClean="0">
                <a:solidFill>
                  <a:srgbClr val="000000"/>
                </a:solidFill>
                <a:latin typeface="Lucida Grande" charset="0"/>
                <a:ea typeface="Lucida Grande" charset="0"/>
                <a:cs typeface="Lucida Grande" charset="0"/>
                <a:sym typeface="Lucida Grande" charset="0"/>
              </a:rPr>
              <a:t>Students record the process they go through in learning something new, and any questions they may have. This allows the student to make connections to what they have learned, set goals, and reflect upon their learning process.</a:t>
            </a:r>
          </a:p>
          <a:p>
            <a:pPr marL="41275" eaLnBrk="1" hangingPunct="1">
              <a:defRPr/>
            </a:pPr>
            <a:r>
              <a:rPr lang="en-US" altLang="en-US" sz="1800" smtClean="0">
                <a:solidFill>
                  <a:srgbClr val="000000"/>
                </a:solidFill>
                <a:latin typeface="Lucida Grande" charset="0"/>
                <a:ea typeface="Lucida Grande" charset="0"/>
                <a:cs typeface="Lucida Grande" charset="0"/>
                <a:sym typeface="Lucida Grande" charset="0"/>
              </a:rPr>
              <a:t> The act of writing about thinking helps students become deeper thinkers. </a:t>
            </a:r>
          </a:p>
          <a:p>
            <a:pPr marL="41275" eaLnBrk="1" hangingPunct="1">
              <a:defRPr/>
            </a:pPr>
            <a:r>
              <a:rPr lang="en-US" altLang="en-US" sz="1800" smtClean="0">
                <a:solidFill>
                  <a:srgbClr val="000000"/>
                </a:solidFill>
                <a:latin typeface="Lucida Grande" charset="0"/>
                <a:ea typeface="Lucida Grande" charset="0"/>
                <a:cs typeface="Lucida Grande" charset="0"/>
                <a:sym typeface="Lucida Grande" charset="0"/>
              </a:rPr>
              <a:t>Teachers and students can use Learning Logs for formative assessment, as students record what they are learning and the questions they still have, and teachers monitor student progress and adjust instruction based on formative assessment. </a:t>
            </a:r>
          </a:p>
        </p:txBody>
      </p:sp>
    </p:spTree>
    <p:extLst>
      <p:ext uri="{BB962C8B-B14F-4D97-AF65-F5344CB8AC3E}">
        <p14:creationId xmlns:p14="http://schemas.microsoft.com/office/powerpoint/2010/main" val="235634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Grp="1" noRot="1" noChangeAspect="1" noChangeArrowheads="1"/>
          </p:cNvSpPr>
          <p:nvPr>
            <p:ph type="sldImg"/>
          </p:nvPr>
        </p:nvSpPr>
        <p:spPr>
          <a:solidFill>
            <a:srgbClr val="FFFFFF"/>
          </a:solidFill>
          <a:ln/>
        </p:spPr>
      </p:sp>
      <p:sp>
        <p:nvSpPr>
          <p:cNvPr id="74754" name="Rectangle 2"/>
          <p:cNvSpPr>
            <a:spLocks noGrp="1" noChangeArrowheads="1"/>
          </p:cNvSpPr>
          <p:nvPr>
            <p:ph type="body" idx="1"/>
          </p:nvPr>
        </p:nvSpPr>
        <p:spPr>
          <a:ln/>
        </p:spPr>
        <p:txBody>
          <a:bodyPr/>
          <a:lstStyle/>
          <a:p>
            <a:pPr marL="41275" eaLnBrk="1" hangingPunct="1"/>
            <a:r>
              <a:rPr lang="en-US" altLang="en-US" sz="1800">
                <a:solidFill>
                  <a:srgbClr val="000000"/>
                </a:solidFill>
                <a:ea typeface="Gill Sans" charset="0"/>
                <a:cs typeface="Gill Sans" charset="0"/>
                <a:sym typeface="Gill Sans" charset="0"/>
              </a:rPr>
              <a:t>I spent a few minutes talking about what we see as the purpose of learning logs and you noted down some things that made sense to you! Would you take a minute and share at your table what you noted as KEY to remember about the purpose of learning logs?</a:t>
            </a:r>
          </a:p>
          <a:p>
            <a:pPr marL="41275" eaLnBrk="1" hangingPunct="1"/>
            <a:endParaRPr lang="en-US" altLang="en-US" sz="1800">
              <a:solidFill>
                <a:srgbClr val="000000"/>
              </a:solidFill>
              <a:ea typeface="Gill Sans" charset="0"/>
              <a:cs typeface="Gill Sans" charset="0"/>
              <a:sym typeface="Gill Sans" charset="0"/>
            </a:endParaRPr>
          </a:p>
          <a:p>
            <a:pPr marL="41275" eaLnBrk="1" hangingPunct="1"/>
            <a:r>
              <a:rPr lang="en-US" altLang="en-US" sz="1800">
                <a:solidFill>
                  <a:srgbClr val="000000"/>
                </a:solidFill>
                <a:ea typeface="Gill Sans" charset="0"/>
                <a:cs typeface="Gill Sans" charset="0"/>
                <a:sym typeface="Gill Sans" charset="0"/>
              </a:rPr>
              <a:t>Now let’s look at some steps…</a:t>
            </a:r>
          </a:p>
        </p:txBody>
      </p:sp>
    </p:spTree>
    <p:extLst>
      <p:ext uri="{BB962C8B-B14F-4D97-AF65-F5344CB8AC3E}">
        <p14:creationId xmlns:p14="http://schemas.microsoft.com/office/powerpoint/2010/main" val="477620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9688" indent="0" eaLnBrk="1" hangingPunct="1"/>
            <a:r>
              <a:rPr lang="en-US" altLang="en-US" sz="2400" dirty="0" smtClean="0"/>
              <a:t> </a:t>
            </a:r>
            <a:r>
              <a:rPr lang="en-US" altLang="en-US" sz="2000" b="1" dirty="0" smtClean="0"/>
              <a:t>Decide on your purpose for the notebook </a:t>
            </a:r>
            <a:endParaRPr lang="en-US" altLang="en-US" sz="2000" b="1" dirty="0" smtClean="0">
              <a:ea typeface="ヒラギノ明朝 ProN W6" charset="-128"/>
              <a:cs typeface="ヒラギノ明朝 ProN W6" charset="-128"/>
            </a:endParaRPr>
          </a:p>
          <a:p>
            <a:pPr marL="382588" lvl="1" indent="0" eaLnBrk="1" hangingPunct="1"/>
            <a:r>
              <a:rPr lang="en-US" altLang="en-US" b="1" dirty="0" smtClean="0"/>
              <a:t>Cross subjects?</a:t>
            </a:r>
            <a:endParaRPr lang="en-US" altLang="en-US" b="1" dirty="0" smtClean="0">
              <a:ea typeface="ヒラギノ明朝 ProN W6" charset="-128"/>
              <a:cs typeface="ヒラギノ明朝 ProN W6" charset="-128"/>
            </a:endParaRPr>
          </a:p>
          <a:p>
            <a:pPr marL="382588" lvl="1" indent="0" eaLnBrk="1" hangingPunct="1"/>
            <a:r>
              <a:rPr lang="en-US" altLang="en-US" b="1" dirty="0" smtClean="0"/>
              <a:t>Single subjects?</a:t>
            </a:r>
            <a:endParaRPr lang="en-US" altLang="en-US" b="1" dirty="0" smtClean="0">
              <a:ea typeface="ヒラギノ明朝 ProN W6" charset="-128"/>
              <a:cs typeface="ヒラギノ明朝 ProN W6" charset="-128"/>
            </a:endParaRPr>
          </a:p>
          <a:p>
            <a:pPr marL="382588" lvl="1" indent="0" eaLnBrk="1" hangingPunct="1"/>
            <a:r>
              <a:rPr lang="en-US" altLang="en-US" b="1" dirty="0" smtClean="0"/>
              <a:t>Multiple in one notebook? </a:t>
            </a:r>
            <a:endParaRPr lang="en-US" altLang="en-US" b="1" dirty="0" smtClean="0">
              <a:ea typeface="ヒラギノ明朝 ProN W6" charset="-128"/>
              <a:cs typeface="ヒラギノ明朝 ProN W6" charset="-128"/>
            </a:endParaRPr>
          </a:p>
          <a:p>
            <a:pPr marL="382588" lvl="1" indent="0" eaLnBrk="1" hangingPunct="1"/>
            <a:r>
              <a:rPr lang="en-US" altLang="en-US" sz="2000" b="1" dirty="0" smtClean="0"/>
              <a:t>Obtain a notebook for each student</a:t>
            </a:r>
            <a:endParaRPr lang="en-US" altLang="en-US" sz="2000" b="1" dirty="0" smtClean="0">
              <a:ea typeface="ヒラギノ明朝 ProN W6" charset="-128"/>
              <a:cs typeface="ヒラギノ明朝 ProN W6" charset="-128"/>
            </a:endParaRPr>
          </a:p>
          <a:p>
            <a:pPr marL="39688" indent="0" eaLnBrk="1" hangingPunct="1"/>
            <a:r>
              <a:rPr lang="en-US" altLang="en-US" sz="2000" b="1" dirty="0" smtClean="0"/>
              <a:t>Model set-up (you decide what is important to include)</a:t>
            </a:r>
            <a:endParaRPr lang="en-US" altLang="en-US" sz="2000" b="1" dirty="0" smtClean="0">
              <a:ea typeface="ヒラギノ明朝 ProN W6" charset="-128"/>
              <a:cs typeface="ヒラギノ明朝 ProN W6" charset="-128"/>
            </a:endParaRPr>
          </a:p>
          <a:p>
            <a:pPr marL="915988" lvl="2" indent="0" eaLnBrk="1" hangingPunct="1">
              <a:buFont typeface="Wingdings 3" charset="2"/>
              <a:buNone/>
            </a:pPr>
            <a:r>
              <a:rPr lang="en-US" altLang="en-US" sz="1600" dirty="0" smtClean="0"/>
              <a:t>Pedagogical Moves </a:t>
            </a:r>
          </a:p>
          <a:p>
            <a:pPr marL="1658938" lvl="3" indent="-285750" eaLnBrk="1" hangingPunct="1">
              <a:buFont typeface="Wingdings" charset="2"/>
              <a:buChar char="§"/>
            </a:pPr>
            <a:r>
              <a:rPr lang="en-US" altLang="en-US" sz="1400" dirty="0" smtClean="0"/>
              <a:t>Table of contents</a:t>
            </a:r>
          </a:p>
          <a:p>
            <a:pPr marL="1658938" lvl="3" indent="-285750" eaLnBrk="1" hangingPunct="1">
              <a:buFont typeface="Wingdings" charset="2"/>
              <a:buChar char="§"/>
            </a:pPr>
            <a:r>
              <a:rPr lang="en-US" altLang="en-US" sz="1400" dirty="0" smtClean="0"/>
              <a:t>Number pages</a:t>
            </a:r>
          </a:p>
          <a:p>
            <a:pPr marL="1658938" lvl="3" indent="-285750" eaLnBrk="1" hangingPunct="1">
              <a:buFont typeface="Wingdings" charset="2"/>
              <a:buChar char="§"/>
            </a:pPr>
            <a:r>
              <a:rPr lang="en-US" altLang="en-US" sz="1400" dirty="0" smtClean="0"/>
              <a:t>Log will be pedagogical moves used throughout SEISMIC</a:t>
            </a:r>
          </a:p>
          <a:p>
            <a:pPr marL="382588" lvl="1" indent="0" eaLnBrk="1" hangingPunct="1"/>
            <a:r>
              <a:rPr lang="en-US" altLang="en-US" sz="2000" b="1" dirty="0" smtClean="0"/>
              <a:t>Keep it simple and manageable for you</a:t>
            </a:r>
            <a:endParaRPr lang="en-US" altLang="en-US" sz="2000" b="1" dirty="0" smtClean="0">
              <a:ea typeface="ヒラギノ明朝 ProN W6" charset="-128"/>
              <a:cs typeface="ヒラギノ明朝 ProN W6" charset="-128"/>
            </a:endParaRPr>
          </a:p>
          <a:p>
            <a:pPr marL="382588" lvl="1" indent="0" eaLnBrk="1" hangingPunct="1"/>
            <a:r>
              <a:rPr lang="en-US" altLang="en-US" sz="2000" b="1" dirty="0" smtClean="0"/>
              <a:t>The most important step---USE THE LOG!</a:t>
            </a:r>
            <a:endParaRPr lang="en-US" altLang="en-US" sz="2000" b="1" dirty="0" smtClean="0">
              <a:ea typeface="ヒラギノ明朝 ProN W6" charset="-128"/>
              <a:cs typeface="ヒラギノ明朝 ProN W6" charset="-128"/>
            </a:endParaRPr>
          </a:p>
          <a:p>
            <a:endParaRPr lang="en-US" dirty="0"/>
          </a:p>
        </p:txBody>
      </p:sp>
    </p:spTree>
    <p:extLst>
      <p:ext uri="{BB962C8B-B14F-4D97-AF65-F5344CB8AC3E}">
        <p14:creationId xmlns:p14="http://schemas.microsoft.com/office/powerpoint/2010/main" val="1485606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E2651B7-2C99-414C-860D-0C54A23E3776}" type="datetimeFigureOut">
              <a:rPr lang="en-US" smtClean="0"/>
              <a:t>1/24/16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3D25FA-65F8-AF42-8306-F5A971C9D14F}" type="slidenum">
              <a:rPr lang="en-US" smtClean="0"/>
              <a:t>‹#›</a:t>
            </a:fld>
            <a:endParaRPr lang="en-US"/>
          </a:p>
        </p:txBody>
      </p:sp>
    </p:spTree>
    <p:extLst>
      <p:ext uri="{BB962C8B-B14F-4D97-AF65-F5344CB8AC3E}">
        <p14:creationId xmlns:p14="http://schemas.microsoft.com/office/powerpoint/2010/main" val="912562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2651B7-2C99-414C-860D-0C54A23E3776}" type="datetimeFigureOut">
              <a:rPr lang="en-US" smtClean="0"/>
              <a:t>1/24/16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3D25FA-65F8-AF42-8306-F5A971C9D14F}" type="slidenum">
              <a:rPr lang="en-US" smtClean="0"/>
              <a:t>‹#›</a:t>
            </a:fld>
            <a:endParaRPr lang="en-US"/>
          </a:p>
        </p:txBody>
      </p:sp>
    </p:spTree>
    <p:extLst>
      <p:ext uri="{BB962C8B-B14F-4D97-AF65-F5344CB8AC3E}">
        <p14:creationId xmlns:p14="http://schemas.microsoft.com/office/powerpoint/2010/main" val="1291306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2651B7-2C99-414C-860D-0C54A23E3776}" type="datetimeFigureOut">
              <a:rPr lang="en-US" smtClean="0"/>
              <a:t>1/24/16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3D25FA-65F8-AF42-8306-F5A971C9D14F}" type="slidenum">
              <a:rPr lang="en-US" smtClean="0"/>
              <a:t>‹#›</a:t>
            </a:fld>
            <a:endParaRPr lang="en-US"/>
          </a:p>
        </p:txBody>
      </p:sp>
    </p:spTree>
    <p:extLst>
      <p:ext uri="{BB962C8B-B14F-4D97-AF65-F5344CB8AC3E}">
        <p14:creationId xmlns:p14="http://schemas.microsoft.com/office/powerpoint/2010/main" val="511970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2651B7-2C99-414C-860D-0C54A23E3776}" type="datetimeFigureOut">
              <a:rPr lang="en-US" smtClean="0"/>
              <a:t>1/24/16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3D25FA-65F8-AF42-8306-F5A971C9D14F}" type="slidenum">
              <a:rPr lang="en-US" smtClean="0"/>
              <a:t>‹#›</a:t>
            </a:fld>
            <a:endParaRPr lang="en-US"/>
          </a:p>
        </p:txBody>
      </p:sp>
    </p:spTree>
    <p:extLst>
      <p:ext uri="{BB962C8B-B14F-4D97-AF65-F5344CB8AC3E}">
        <p14:creationId xmlns:p14="http://schemas.microsoft.com/office/powerpoint/2010/main" val="1250320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2651B7-2C99-414C-860D-0C54A23E3776}" type="datetimeFigureOut">
              <a:rPr lang="en-US" smtClean="0"/>
              <a:t>1/24/16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3D25FA-65F8-AF42-8306-F5A971C9D14F}" type="slidenum">
              <a:rPr lang="en-US" smtClean="0"/>
              <a:t>‹#›</a:t>
            </a:fld>
            <a:endParaRPr lang="en-US"/>
          </a:p>
        </p:txBody>
      </p:sp>
    </p:spTree>
    <p:extLst>
      <p:ext uri="{BB962C8B-B14F-4D97-AF65-F5344CB8AC3E}">
        <p14:creationId xmlns:p14="http://schemas.microsoft.com/office/powerpoint/2010/main" val="1355924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E2651B7-2C99-414C-860D-0C54A23E3776}" type="datetimeFigureOut">
              <a:rPr lang="en-US" smtClean="0"/>
              <a:t>1/24/16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3D25FA-65F8-AF42-8306-F5A971C9D14F}" type="slidenum">
              <a:rPr lang="en-US" smtClean="0"/>
              <a:t>‹#›</a:t>
            </a:fld>
            <a:endParaRPr lang="en-US"/>
          </a:p>
        </p:txBody>
      </p:sp>
    </p:spTree>
    <p:extLst>
      <p:ext uri="{BB962C8B-B14F-4D97-AF65-F5344CB8AC3E}">
        <p14:creationId xmlns:p14="http://schemas.microsoft.com/office/powerpoint/2010/main" val="2073336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E2651B7-2C99-414C-860D-0C54A23E3776}" type="datetimeFigureOut">
              <a:rPr lang="en-US" smtClean="0"/>
              <a:t>1/24/16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3D25FA-65F8-AF42-8306-F5A971C9D14F}" type="slidenum">
              <a:rPr lang="en-US" smtClean="0"/>
              <a:t>‹#›</a:t>
            </a:fld>
            <a:endParaRPr lang="en-US"/>
          </a:p>
        </p:txBody>
      </p:sp>
    </p:spTree>
    <p:extLst>
      <p:ext uri="{BB962C8B-B14F-4D97-AF65-F5344CB8AC3E}">
        <p14:creationId xmlns:p14="http://schemas.microsoft.com/office/powerpoint/2010/main" val="1503084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E2651B7-2C99-414C-860D-0C54A23E3776}" type="datetimeFigureOut">
              <a:rPr lang="en-US" smtClean="0"/>
              <a:t>1/24/16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3D25FA-65F8-AF42-8306-F5A971C9D14F}" type="slidenum">
              <a:rPr lang="en-US" smtClean="0"/>
              <a:t>‹#›</a:t>
            </a:fld>
            <a:endParaRPr lang="en-US"/>
          </a:p>
        </p:txBody>
      </p:sp>
    </p:spTree>
    <p:extLst>
      <p:ext uri="{BB962C8B-B14F-4D97-AF65-F5344CB8AC3E}">
        <p14:creationId xmlns:p14="http://schemas.microsoft.com/office/powerpoint/2010/main" val="1486917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2651B7-2C99-414C-860D-0C54A23E3776}" type="datetimeFigureOut">
              <a:rPr lang="en-US" smtClean="0"/>
              <a:t>1/24/16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3D25FA-65F8-AF42-8306-F5A971C9D14F}" type="slidenum">
              <a:rPr lang="en-US" smtClean="0"/>
              <a:t>‹#›</a:t>
            </a:fld>
            <a:endParaRPr lang="en-US"/>
          </a:p>
        </p:txBody>
      </p:sp>
    </p:spTree>
    <p:extLst>
      <p:ext uri="{BB962C8B-B14F-4D97-AF65-F5344CB8AC3E}">
        <p14:creationId xmlns:p14="http://schemas.microsoft.com/office/powerpoint/2010/main" val="352146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2651B7-2C99-414C-860D-0C54A23E3776}" type="datetimeFigureOut">
              <a:rPr lang="en-US" smtClean="0"/>
              <a:t>1/24/16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3D25FA-65F8-AF42-8306-F5A971C9D14F}" type="slidenum">
              <a:rPr lang="en-US" smtClean="0"/>
              <a:t>‹#›</a:t>
            </a:fld>
            <a:endParaRPr lang="en-US"/>
          </a:p>
        </p:txBody>
      </p:sp>
    </p:spTree>
    <p:extLst>
      <p:ext uri="{BB962C8B-B14F-4D97-AF65-F5344CB8AC3E}">
        <p14:creationId xmlns:p14="http://schemas.microsoft.com/office/powerpoint/2010/main" val="64319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2651B7-2C99-414C-860D-0C54A23E3776}" type="datetimeFigureOut">
              <a:rPr lang="en-US" smtClean="0"/>
              <a:t>1/24/16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3D25FA-65F8-AF42-8306-F5A971C9D14F}" type="slidenum">
              <a:rPr lang="en-US" smtClean="0"/>
              <a:t>‹#›</a:t>
            </a:fld>
            <a:endParaRPr lang="en-US"/>
          </a:p>
        </p:txBody>
      </p:sp>
    </p:spTree>
    <p:extLst>
      <p:ext uri="{BB962C8B-B14F-4D97-AF65-F5344CB8AC3E}">
        <p14:creationId xmlns:p14="http://schemas.microsoft.com/office/powerpoint/2010/main" val="83571335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2651B7-2C99-414C-860D-0C54A23E3776}" type="datetimeFigureOut">
              <a:rPr lang="en-US" smtClean="0"/>
              <a:t>1/24/16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3D25FA-65F8-AF42-8306-F5A971C9D14F}" type="slidenum">
              <a:rPr lang="en-US" smtClean="0"/>
              <a:t>‹#›</a:t>
            </a:fld>
            <a:endParaRPr lang="en-US"/>
          </a:p>
        </p:txBody>
      </p:sp>
    </p:spTree>
    <p:extLst>
      <p:ext uri="{BB962C8B-B14F-4D97-AF65-F5344CB8AC3E}">
        <p14:creationId xmlns:p14="http://schemas.microsoft.com/office/powerpoint/2010/main" val="3850348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7.jpeg"/><Relationship Id="rId10"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hyperlink" Target="http://www.adaptiveschools.com/"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59393" name="Group 10"/>
          <p:cNvGrpSpPr>
            <a:grpSpLocks/>
          </p:cNvGrpSpPr>
          <p:nvPr/>
        </p:nvGrpSpPr>
        <p:grpSpPr bwMode="auto">
          <a:xfrm>
            <a:off x="1519238" y="1"/>
            <a:ext cx="9148763" cy="6862763"/>
            <a:chOff x="0" y="0"/>
            <a:chExt cx="5763" cy="4323"/>
          </a:xfrm>
        </p:grpSpPr>
        <p:pic>
          <p:nvPicPr>
            <p:cNvPr id="59399" name="Picture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9400"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9401"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9402" name="Picture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59406"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5"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59403"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59404"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95D4310D-69CB-D24C-8BB4-36BF68C58347}"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1</a:t>
            </a:fld>
            <a:endParaRPr lang="en-US" altLang="en-US" sz="2800">
              <a:solidFill>
                <a:srgbClr val="FFFFFF"/>
              </a:solidFill>
              <a:latin typeface="Gill Sans" charset="0"/>
              <a:ea typeface="Gill Sans" charset="0"/>
              <a:cs typeface="Gill Sans" charset="0"/>
              <a:sym typeface="Gill Sans" charset="0"/>
            </a:endParaRPr>
          </a:p>
        </p:txBody>
      </p:sp>
      <p:sp>
        <p:nvSpPr>
          <p:cNvPr id="59405" name="Rectangle 13"/>
          <p:cNvSpPr>
            <a:spLocks noGrp="1" noChangeArrowheads="1"/>
          </p:cNvSpPr>
          <p:nvPr>
            <p:ph type="title"/>
          </p:nvPr>
        </p:nvSpPr>
        <p:spPr>
          <a:xfrm>
            <a:off x="2057400" y="57151"/>
            <a:ext cx="8153400" cy="2424113"/>
          </a:xfrm>
        </p:spPr>
        <p:txBody>
          <a:bodyPr vert="horz" lIns="91440" tIns="45720" rIns="132080" bIns="45720" rtlCol="0" anchor="ctr">
            <a:normAutofit/>
          </a:bodyPr>
          <a:lstStyle/>
          <a:p>
            <a:pPr eaLnBrk="1" hangingPunct="1">
              <a:defRPr/>
            </a:pPr>
            <a:r>
              <a:rPr lang="en-US" altLang="en-US" dirty="0" smtClean="0">
                <a:solidFill>
                  <a:schemeClr val="bg1"/>
                </a:solidFill>
              </a:rPr>
              <a:t>What?  I didn’t come here for Culture!</a:t>
            </a:r>
          </a:p>
        </p:txBody>
      </p:sp>
      <p:pic>
        <p:nvPicPr>
          <p:cNvPr id="59397" name="Picture 1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91000" y="2362200"/>
            <a:ext cx="32004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9407" name="Picture 1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52800" y="2362201"/>
            <a:ext cx="6248400" cy="4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9704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01" name="Group 10"/>
          <p:cNvGrpSpPr>
            <a:grpSpLocks/>
          </p:cNvGrpSpPr>
          <p:nvPr/>
        </p:nvGrpSpPr>
        <p:grpSpPr bwMode="auto">
          <a:xfrm>
            <a:off x="1519238" y="1"/>
            <a:ext cx="9148763" cy="6862763"/>
            <a:chOff x="0" y="0"/>
            <a:chExt cx="5763" cy="4323"/>
          </a:xfrm>
        </p:grpSpPr>
        <p:pic>
          <p:nvPicPr>
            <p:cNvPr id="76806" name="Picture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6807"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6808"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6809" name="Picture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6810" name="Picture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4"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5"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76811"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76812"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033345E3-DC2E-6D4C-A164-1A64917E19A9}"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10</a:t>
            </a:fld>
            <a:endParaRPr lang="en-US" altLang="en-US" sz="2800">
              <a:solidFill>
                <a:srgbClr val="FFFFFF"/>
              </a:solidFill>
              <a:latin typeface="Gill Sans" charset="0"/>
              <a:ea typeface="Gill Sans" charset="0"/>
              <a:cs typeface="Gill Sans" charset="0"/>
              <a:sym typeface="Gill Sans" charset="0"/>
            </a:endParaRPr>
          </a:p>
        </p:txBody>
      </p:sp>
      <p:sp>
        <p:nvSpPr>
          <p:cNvPr id="76813" name="Rectangle 13"/>
          <p:cNvSpPr>
            <a:spLocks noGrp="1" noChangeArrowheads="1"/>
          </p:cNvSpPr>
          <p:nvPr>
            <p:ph type="title"/>
          </p:nvPr>
        </p:nvSpPr>
        <p:spPr>
          <a:xfrm>
            <a:off x="2389189" y="74614"/>
            <a:ext cx="6345237" cy="2414587"/>
          </a:xfrm>
        </p:spPr>
        <p:txBody>
          <a:bodyPr vert="horz" lIns="91440" tIns="45720" rIns="132080" bIns="45720" rtlCol="0" anchor="ctr">
            <a:normAutofit/>
          </a:bodyPr>
          <a:lstStyle/>
          <a:p>
            <a:pPr eaLnBrk="1" hangingPunct="1">
              <a:defRPr/>
            </a:pPr>
            <a:r>
              <a:rPr lang="en-US" altLang="en-US" sz="2900" dirty="0">
                <a:solidFill>
                  <a:schemeClr val="bg1"/>
                </a:solidFill>
              </a:rPr>
              <a:t>Learning logs – variations…(unlimited!)</a:t>
            </a:r>
            <a:r>
              <a:rPr lang="en-US" altLang="en-US" sz="2900" dirty="0">
                <a:solidFill>
                  <a:schemeClr val="bg1"/>
                </a:solidFill>
                <a:latin typeface="ＭＳ Ｐゴシック" charset="-128"/>
                <a:ea typeface="ＭＳ Ｐゴシック" charset="-128"/>
                <a:sym typeface="ＭＳ Ｐゴシック" charset="-128"/>
              </a:rPr>
              <a:t/>
            </a:r>
            <a:br>
              <a:rPr lang="en-US" altLang="en-US" sz="2900" dirty="0">
                <a:solidFill>
                  <a:schemeClr val="bg1"/>
                </a:solidFill>
                <a:latin typeface="ＭＳ Ｐゴシック" charset="-128"/>
                <a:ea typeface="ＭＳ Ｐゴシック" charset="-128"/>
                <a:sym typeface="ＭＳ Ｐゴシック" charset="-128"/>
              </a:rPr>
            </a:br>
            <a:r>
              <a:rPr lang="en-US" altLang="en-US" sz="2900" dirty="0">
                <a:solidFill>
                  <a:schemeClr val="bg1"/>
                </a:solidFill>
              </a:rPr>
              <a:t>example questions for left side</a:t>
            </a:r>
          </a:p>
        </p:txBody>
      </p:sp>
      <p:sp>
        <p:nvSpPr>
          <p:cNvPr id="76814" name="Rectangle 14"/>
          <p:cNvSpPr>
            <a:spLocks noGrp="1" noChangeArrowheads="1"/>
          </p:cNvSpPr>
          <p:nvPr>
            <p:ph type="body" idx="1"/>
          </p:nvPr>
        </p:nvSpPr>
        <p:spPr>
          <a:xfrm>
            <a:off x="838200" y="2315289"/>
            <a:ext cx="10515600" cy="3861673"/>
          </a:xfrm>
        </p:spPr>
        <p:txBody>
          <a:bodyPr vert="horz" lIns="91440" tIns="45720" rIns="132080" bIns="45720" rtlCol="0">
            <a:normAutofit/>
          </a:bodyPr>
          <a:lstStyle/>
          <a:p>
            <a:pPr marL="230188" indent="-190500">
              <a:defRPr/>
            </a:pPr>
            <a:r>
              <a:rPr lang="en-US" altLang="en-US" sz="1700" dirty="0"/>
              <a:t>What do I THINK I know about xxx? (Later) </a:t>
            </a:r>
          </a:p>
          <a:p>
            <a:pPr marL="230188" indent="-190500">
              <a:defRPr/>
            </a:pPr>
            <a:r>
              <a:rPr lang="en-US" altLang="en-US" sz="1700" dirty="0"/>
              <a:t>What do I now understand about xxx?</a:t>
            </a:r>
          </a:p>
          <a:p>
            <a:pPr marL="230188" indent="-190500">
              <a:defRPr/>
            </a:pPr>
            <a:r>
              <a:rPr lang="en-US" altLang="en-US" sz="1700" dirty="0"/>
              <a:t>What did I do in class today?</a:t>
            </a:r>
          </a:p>
          <a:p>
            <a:pPr marL="230188" indent="-190500">
              <a:defRPr/>
            </a:pPr>
            <a:r>
              <a:rPr lang="en-US" altLang="en-US" sz="1700" dirty="0"/>
              <a:t>What did I learn?</a:t>
            </a:r>
          </a:p>
          <a:p>
            <a:pPr marL="230188" indent="-190500">
              <a:defRPr/>
            </a:pPr>
            <a:r>
              <a:rPr lang="en-US" altLang="en-US" sz="1700" dirty="0"/>
              <a:t>What did I find interesting?</a:t>
            </a:r>
          </a:p>
          <a:p>
            <a:pPr marL="230188" indent="-190500">
              <a:defRPr/>
            </a:pPr>
            <a:r>
              <a:rPr lang="en-US" altLang="en-US" sz="1700" dirty="0"/>
              <a:t>What questions do I have about what I learned?</a:t>
            </a:r>
          </a:p>
          <a:p>
            <a:pPr marL="230188" indent="-190500">
              <a:defRPr/>
            </a:pPr>
            <a:r>
              <a:rPr lang="en-US" altLang="en-US" sz="1700" dirty="0"/>
              <a:t>What was the point of today’s class?</a:t>
            </a:r>
          </a:p>
          <a:p>
            <a:pPr marL="230188" indent="-190500">
              <a:defRPr/>
            </a:pPr>
            <a:r>
              <a:rPr lang="en-US" altLang="en-US" sz="1700" dirty="0"/>
              <a:t>What connections did I make to previous ideas of lessons?</a:t>
            </a:r>
          </a:p>
          <a:p>
            <a:pPr marL="230188" indent="-190500">
              <a:defRPr/>
            </a:pPr>
            <a:r>
              <a:rPr lang="en-US" altLang="en-US" sz="1700" dirty="0"/>
              <a:t>Additional ideas?</a:t>
            </a:r>
          </a:p>
        </p:txBody>
      </p:sp>
    </p:spTree>
    <p:extLst>
      <p:ext uri="{BB962C8B-B14F-4D97-AF65-F5344CB8AC3E}">
        <p14:creationId xmlns:p14="http://schemas.microsoft.com/office/powerpoint/2010/main" val="19408931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49" name="Group 10"/>
          <p:cNvGrpSpPr>
            <a:grpSpLocks/>
          </p:cNvGrpSpPr>
          <p:nvPr/>
        </p:nvGrpSpPr>
        <p:grpSpPr bwMode="auto">
          <a:xfrm>
            <a:off x="1519238" y="1"/>
            <a:ext cx="9148763" cy="6862763"/>
            <a:chOff x="0" y="0"/>
            <a:chExt cx="5763" cy="4323"/>
          </a:xfrm>
        </p:grpSpPr>
        <p:pic>
          <p:nvPicPr>
            <p:cNvPr id="78856" name="Picture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8857"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8858"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78863"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78864"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78859"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78860"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8C499501-D863-0841-AF75-11BE54356DB7}"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11</a:t>
            </a:fld>
            <a:endParaRPr lang="en-US" altLang="en-US" sz="2800">
              <a:solidFill>
                <a:srgbClr val="FFFFFF"/>
              </a:solidFill>
              <a:latin typeface="Gill Sans" charset="0"/>
              <a:ea typeface="Gill Sans" charset="0"/>
              <a:cs typeface="Gill Sans" charset="0"/>
              <a:sym typeface="Gill Sans" charset="0"/>
            </a:endParaRPr>
          </a:p>
        </p:txBody>
      </p:sp>
      <p:sp>
        <p:nvSpPr>
          <p:cNvPr id="78861" name="Rectangle 13"/>
          <p:cNvSpPr>
            <a:spLocks noGrp="1" noChangeArrowheads="1"/>
          </p:cNvSpPr>
          <p:nvPr>
            <p:ph type="title"/>
          </p:nvPr>
        </p:nvSpPr>
        <p:spPr>
          <a:xfrm>
            <a:off x="2390775" y="69851"/>
            <a:ext cx="6345238" cy="2424113"/>
          </a:xfrm>
        </p:spPr>
        <p:txBody>
          <a:bodyPr vert="horz" lIns="91440" tIns="45720" rIns="132080" bIns="45720" rtlCol="0" anchor="ctr">
            <a:normAutofit/>
          </a:bodyPr>
          <a:lstStyle/>
          <a:p>
            <a:pPr eaLnBrk="1" hangingPunct="1">
              <a:defRPr/>
            </a:pPr>
            <a:r>
              <a:rPr lang="en-US" altLang="en-US" sz="2800" dirty="0">
                <a:solidFill>
                  <a:schemeClr val="bg1"/>
                </a:solidFill>
              </a:rPr>
              <a:t>SEISMIC Pedagogical Learning Log</a:t>
            </a:r>
          </a:p>
        </p:txBody>
      </p:sp>
      <p:sp>
        <p:nvSpPr>
          <p:cNvPr id="78862" name="Rectangle 14"/>
          <p:cNvSpPr>
            <a:spLocks noGrp="1" noChangeArrowheads="1"/>
          </p:cNvSpPr>
          <p:nvPr>
            <p:ph type="body" idx="1"/>
          </p:nvPr>
        </p:nvSpPr>
        <p:spPr>
          <a:xfrm>
            <a:off x="1905000" y="2505076"/>
            <a:ext cx="3867150" cy="4352925"/>
          </a:xfrm>
        </p:spPr>
        <p:txBody>
          <a:bodyPr vert="horz" lIns="91440" tIns="45720" rIns="132080" bIns="45720" rtlCol="0">
            <a:normAutofit/>
          </a:bodyPr>
          <a:lstStyle/>
          <a:p>
            <a:pPr marL="39688" indent="0" algn="ctr">
              <a:buNone/>
              <a:defRPr/>
            </a:pPr>
            <a:r>
              <a:rPr lang="en-US" altLang="en-US" smtClean="0"/>
              <a:t>Left side</a:t>
            </a:r>
          </a:p>
          <a:p>
            <a:pPr marL="39688" indent="0">
              <a:buNone/>
              <a:defRPr/>
            </a:pPr>
            <a:r>
              <a:rPr lang="en-US" altLang="en-US" u="sng" smtClean="0"/>
              <a:t>What I </a:t>
            </a:r>
            <a:r>
              <a:rPr lang="en-US" altLang="en-US" i="1" u="sng" smtClean="0">
                <a:solidFill>
                  <a:srgbClr val="92D050"/>
                </a:solidFill>
              </a:rPr>
              <a:t>think</a:t>
            </a:r>
            <a:r>
              <a:rPr lang="en-US" altLang="en-US" u="sng" smtClean="0"/>
              <a:t> I know about this</a:t>
            </a:r>
            <a:r>
              <a:rPr lang="en-US" altLang="en-US" smtClean="0">
                <a:latin typeface="ＭＳ Ｐゴシック" charset="-128"/>
                <a:ea typeface="ＭＳ Ｐゴシック" charset="-128"/>
                <a:sym typeface="ＭＳ Ｐゴシック" charset="-128"/>
              </a:rPr>
              <a:t/>
            </a:r>
            <a:br>
              <a:rPr lang="en-US" altLang="en-US" smtClean="0">
                <a:latin typeface="ＭＳ Ｐゴシック" charset="-128"/>
                <a:ea typeface="ＭＳ Ｐゴシック" charset="-128"/>
                <a:sym typeface="ＭＳ Ｐゴシック" charset="-128"/>
              </a:rPr>
            </a:br>
            <a:endParaRPr lang="en-US" altLang="en-US" smtClean="0">
              <a:latin typeface="ＭＳ Ｐゴシック" charset="-128"/>
              <a:ea typeface="ＭＳ Ｐゴシック" charset="-128"/>
              <a:sym typeface="ＭＳ Ｐゴシック" charset="-128"/>
            </a:endParaRPr>
          </a:p>
        </p:txBody>
      </p:sp>
      <p:sp>
        <p:nvSpPr>
          <p:cNvPr id="78854" name="Rectangle 15"/>
          <p:cNvSpPr>
            <a:spLocks/>
          </p:cNvSpPr>
          <p:nvPr/>
        </p:nvSpPr>
        <p:spPr bwMode="auto">
          <a:xfrm>
            <a:off x="6626225" y="2505075"/>
            <a:ext cx="3886200"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40639" bIns="0"/>
          <a:lstStyle>
            <a:lvl1pPr marL="39688">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buClrTx/>
              <a:buSzTx/>
              <a:buFontTx/>
              <a:buNone/>
            </a:pPr>
            <a:r>
              <a:rPr lang="en-US" altLang="en-US">
                <a:ea typeface="Century Gothic" charset="0"/>
                <a:cs typeface="Century Gothic" charset="0"/>
              </a:rPr>
              <a:t>Right Side</a:t>
            </a:r>
          </a:p>
          <a:p>
            <a:pPr eaLnBrk="1" hangingPunct="1">
              <a:buClrTx/>
              <a:buSzTx/>
              <a:buFontTx/>
              <a:buNone/>
            </a:pPr>
            <a:r>
              <a:rPr lang="en-US" altLang="en-US" u="sng">
                <a:ea typeface="Century Gothic" charset="0"/>
                <a:cs typeface="Century Gothic" charset="0"/>
              </a:rPr>
              <a:t>Name or description of strategy</a:t>
            </a:r>
            <a:r>
              <a:rPr lang="en-US" altLang="en-US">
                <a:latin typeface="ＭＳ Ｐゴシック" charset="-128"/>
                <a:ea typeface="ＭＳ Ｐゴシック" charset="-128"/>
                <a:cs typeface="ヒラギノ角ゴ ProN W3" charset="-128"/>
                <a:sym typeface="ＭＳ Ｐゴシック" charset="-128"/>
              </a:rPr>
              <a:t>​</a:t>
            </a:r>
            <a:endParaRPr lang="en-US" altLang="en-US">
              <a:solidFill>
                <a:schemeClr val="tx1"/>
              </a:solidFill>
              <a:latin typeface="Gill Sans" charset="0"/>
              <a:ea typeface="Gill Sans" charset="0"/>
              <a:cs typeface="Gill Sans" charset="0"/>
              <a:sym typeface="Gill Sans" charset="0"/>
            </a:endParaRPr>
          </a:p>
          <a:p>
            <a:pPr eaLnBrk="1" hangingPunct="1">
              <a:buClrTx/>
              <a:buSzTx/>
              <a:buFontTx/>
              <a:buNone/>
            </a:pPr>
            <a:endParaRPr lang="en-US" altLang="en-US">
              <a:ea typeface="Century Gothic" charset="0"/>
              <a:cs typeface="Century Gothic" charset="0"/>
            </a:endParaRPr>
          </a:p>
          <a:p>
            <a:pPr eaLnBrk="1" hangingPunct="1">
              <a:buClrTx/>
              <a:buSzTx/>
              <a:buFontTx/>
              <a:buNone/>
            </a:pPr>
            <a:r>
              <a:rPr lang="en-US" altLang="en-US" u="sng">
                <a:ea typeface="Century Gothic" charset="0"/>
                <a:cs typeface="Century Gothic" charset="0"/>
              </a:rPr>
              <a:t>Purpose</a:t>
            </a:r>
          </a:p>
          <a:p>
            <a:pPr eaLnBrk="1" hangingPunct="1">
              <a:buClrTx/>
              <a:buSzTx/>
              <a:buFontTx/>
              <a:buNone/>
            </a:pPr>
            <a:endParaRPr lang="en-US" altLang="en-US">
              <a:ea typeface="Century Gothic" charset="0"/>
              <a:cs typeface="Century Gothic" charset="0"/>
            </a:endParaRPr>
          </a:p>
          <a:p>
            <a:pPr eaLnBrk="1" hangingPunct="1">
              <a:buClrTx/>
              <a:buSzTx/>
              <a:buFontTx/>
              <a:buNone/>
            </a:pPr>
            <a:r>
              <a:rPr lang="en-US" altLang="en-US" u="sng">
                <a:ea typeface="Century Gothic" charset="0"/>
                <a:cs typeface="Century Gothic" charset="0"/>
              </a:rPr>
              <a:t>Steps</a:t>
            </a:r>
            <a:r>
              <a:rPr lang="en-US" altLang="en-US">
                <a:ea typeface="Century Gothic" charset="0"/>
                <a:cs typeface="Century Gothic" charset="0"/>
              </a:rPr>
              <a:t> How was the move planned, set up, what happened?</a:t>
            </a:r>
            <a:r>
              <a:rPr lang="en-US" altLang="en-US">
                <a:solidFill>
                  <a:srgbClr val="92D050"/>
                </a:solidFill>
                <a:ea typeface="Century Gothic" charset="0"/>
                <a:cs typeface="Century Gothic" charset="0"/>
              </a:rPr>
              <a:t> bullets, narrative, sketch…what works for you?</a:t>
            </a:r>
          </a:p>
          <a:p>
            <a:pPr eaLnBrk="1" hangingPunct="1">
              <a:buClrTx/>
              <a:buSzTx/>
              <a:buFontTx/>
              <a:buNone/>
            </a:pPr>
            <a:endParaRPr lang="en-US" altLang="en-US">
              <a:ea typeface="Century Gothic" charset="0"/>
              <a:cs typeface="Century Gothic" charset="0"/>
            </a:endParaRPr>
          </a:p>
          <a:p>
            <a:pPr eaLnBrk="1" hangingPunct="1">
              <a:buClrTx/>
              <a:buSzTx/>
              <a:buFontTx/>
              <a:buNone/>
            </a:pPr>
            <a:r>
              <a:rPr lang="en-US" altLang="en-US" u="sng">
                <a:ea typeface="Century Gothic" charset="0"/>
                <a:cs typeface="Century Gothic" charset="0"/>
              </a:rPr>
              <a:t>Variations</a:t>
            </a:r>
            <a:r>
              <a:rPr lang="en-US" altLang="en-US">
                <a:ea typeface="Century Gothic" charset="0"/>
                <a:cs typeface="Century Gothic" charset="0"/>
              </a:rPr>
              <a:t> </a:t>
            </a:r>
            <a:r>
              <a:rPr lang="en-US" altLang="en-US">
                <a:solidFill>
                  <a:srgbClr val="92D050"/>
                </a:solidFill>
                <a:ea typeface="Century Gothic" charset="0"/>
                <a:cs typeface="Century Gothic" charset="0"/>
              </a:rPr>
              <a:t>if appropriate.</a:t>
            </a:r>
            <a:r>
              <a:rPr lang="en-US" altLang="en-US">
                <a:latin typeface="ＭＳ Ｐゴシック" charset="-128"/>
                <a:ea typeface="ヒラギノ角ゴ ProN W3" charset="-128"/>
                <a:cs typeface="ヒラギノ角ゴ ProN W3" charset="-128"/>
                <a:sym typeface="ＭＳ Ｐゴシック" charset="-128"/>
              </a:rPr>
              <a:t/>
            </a:r>
            <a:br>
              <a:rPr lang="en-US" altLang="en-US">
                <a:latin typeface="ＭＳ Ｐゴシック" charset="-128"/>
                <a:ea typeface="ヒラギノ角ゴ ProN W3" charset="-128"/>
                <a:cs typeface="ヒラギノ角ゴ ProN W3" charset="-128"/>
                <a:sym typeface="ＭＳ Ｐゴシック" charset="-128"/>
              </a:rPr>
            </a:br>
            <a:endParaRPr lang="en-US" altLang="en-US">
              <a:latin typeface="ＭＳ Ｐゴシック" charset="-128"/>
              <a:ea typeface="ヒラギノ角ゴ ProN W3" charset="-128"/>
              <a:cs typeface="ヒラギノ角ゴ ProN W3" charset="-128"/>
              <a:sym typeface="ＭＳ Ｐゴシック" charset="-128"/>
            </a:endParaRPr>
          </a:p>
        </p:txBody>
      </p:sp>
      <p:sp>
        <p:nvSpPr>
          <p:cNvPr id="78855" name="Rectangle 16"/>
          <p:cNvSpPr>
            <a:spLocks/>
          </p:cNvSpPr>
          <p:nvPr/>
        </p:nvSpPr>
        <p:spPr bwMode="auto">
          <a:xfrm>
            <a:off x="9204325" y="555625"/>
            <a:ext cx="8001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40639" bIns="0" anchor="b"/>
          <a:lstStyle>
            <a:lvl1pPr marL="39688">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r>
              <a:rPr lang="en-US" altLang="en-US" sz="2800">
                <a:solidFill>
                  <a:srgbClr val="FFFFFF"/>
                </a:solidFill>
                <a:latin typeface="Gill Sans" charset="0"/>
                <a:ea typeface="Gill Sans" charset="0"/>
                <a:cs typeface="Gill Sans" charset="0"/>
                <a:sym typeface="Gill Sans" charset="0"/>
              </a:rPr>
              <a:t>11</a:t>
            </a:r>
          </a:p>
        </p:txBody>
      </p:sp>
    </p:spTree>
    <p:extLst>
      <p:ext uri="{BB962C8B-B14F-4D97-AF65-F5344CB8AC3E}">
        <p14:creationId xmlns:p14="http://schemas.microsoft.com/office/powerpoint/2010/main" val="20321410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3" name="Group 10"/>
          <p:cNvGrpSpPr>
            <a:grpSpLocks/>
          </p:cNvGrpSpPr>
          <p:nvPr/>
        </p:nvGrpSpPr>
        <p:grpSpPr bwMode="auto">
          <a:xfrm>
            <a:off x="1519238" y="1"/>
            <a:ext cx="9148763" cy="6862763"/>
            <a:chOff x="0" y="0"/>
            <a:chExt cx="5763" cy="4323"/>
          </a:xfrm>
        </p:grpSpPr>
        <p:pic>
          <p:nvPicPr>
            <p:cNvPr id="79879" name="Picture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9880"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9881"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9882"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5"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79887"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79883"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79884"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192AA678-8D28-E440-ACED-5EC3C36441F9}"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12</a:t>
            </a:fld>
            <a:endParaRPr lang="en-US" altLang="en-US" sz="2800">
              <a:solidFill>
                <a:srgbClr val="FFFFFF"/>
              </a:solidFill>
              <a:latin typeface="Gill Sans" charset="0"/>
              <a:ea typeface="Gill Sans" charset="0"/>
              <a:cs typeface="Gill Sans" charset="0"/>
              <a:sym typeface="Gill Sans" charset="0"/>
            </a:endParaRPr>
          </a:p>
        </p:txBody>
      </p:sp>
      <p:sp>
        <p:nvSpPr>
          <p:cNvPr id="79885" name="Rectangle 13"/>
          <p:cNvSpPr>
            <a:spLocks noGrp="1" noChangeArrowheads="1"/>
          </p:cNvSpPr>
          <p:nvPr>
            <p:ph type="title"/>
          </p:nvPr>
        </p:nvSpPr>
        <p:spPr>
          <a:xfrm>
            <a:off x="2389189" y="74614"/>
            <a:ext cx="6345237" cy="2414587"/>
          </a:xfrm>
        </p:spPr>
        <p:txBody>
          <a:bodyPr vert="horz" lIns="91440" tIns="45720" rIns="132080" bIns="45720" rtlCol="0" anchor="ctr">
            <a:normAutofit/>
          </a:bodyPr>
          <a:lstStyle/>
          <a:p>
            <a:pPr eaLnBrk="1" hangingPunct="1"/>
            <a:r>
              <a:rPr lang="en-US" altLang="en-US" dirty="0">
                <a:solidFill>
                  <a:schemeClr val="bg1"/>
                </a:solidFill>
              </a:rPr>
              <a:t>Back to the left side! Your thinking…</a:t>
            </a:r>
          </a:p>
        </p:txBody>
      </p:sp>
      <p:sp>
        <p:nvSpPr>
          <p:cNvPr id="79886" name="Rectangle 14"/>
          <p:cNvSpPr>
            <a:spLocks noGrp="1" noChangeArrowheads="1"/>
          </p:cNvSpPr>
          <p:nvPr>
            <p:ph/>
          </p:nvPr>
        </p:nvSpPr>
        <p:spPr>
          <a:xfrm>
            <a:off x="2387601" y="2489200"/>
            <a:ext cx="6346825" cy="3530600"/>
          </a:xfrm>
          <a:extLs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t">
            <a:normAutofit/>
          </a:bodyPr>
          <a:lstStyle/>
          <a:p>
            <a:pPr eaLnBrk="1" hangingPunct="1"/>
            <a:endParaRPr lang="en-US" altLang="en-US"/>
          </a:p>
        </p:txBody>
      </p:sp>
    </p:spTree>
    <p:extLst>
      <p:ext uri="{BB962C8B-B14F-4D97-AF65-F5344CB8AC3E}">
        <p14:creationId xmlns:p14="http://schemas.microsoft.com/office/powerpoint/2010/main" val="614100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97" name="Group 10"/>
          <p:cNvGrpSpPr>
            <a:grpSpLocks/>
          </p:cNvGrpSpPr>
          <p:nvPr/>
        </p:nvGrpSpPr>
        <p:grpSpPr bwMode="auto">
          <a:xfrm>
            <a:off x="1519238" y="1"/>
            <a:ext cx="9148763" cy="6862763"/>
            <a:chOff x="0" y="0"/>
            <a:chExt cx="5763" cy="4323"/>
          </a:xfrm>
        </p:grpSpPr>
        <p:pic>
          <p:nvPicPr>
            <p:cNvPr id="80904" name="Picture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0905"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0906"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80911"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80912"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80907"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80908"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96C5B776-B224-D441-BB61-2E2266CEBAA2}"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13</a:t>
            </a:fld>
            <a:endParaRPr lang="en-US" altLang="en-US" sz="2800">
              <a:solidFill>
                <a:srgbClr val="FFFFFF"/>
              </a:solidFill>
              <a:latin typeface="Gill Sans" charset="0"/>
              <a:ea typeface="Gill Sans" charset="0"/>
              <a:cs typeface="Gill Sans" charset="0"/>
              <a:sym typeface="Gill Sans" charset="0"/>
            </a:endParaRPr>
          </a:p>
        </p:txBody>
      </p:sp>
      <p:sp>
        <p:nvSpPr>
          <p:cNvPr id="80909" name="Rectangle 13"/>
          <p:cNvSpPr>
            <a:spLocks noGrp="1" noChangeArrowheads="1"/>
          </p:cNvSpPr>
          <p:nvPr>
            <p:ph type="title"/>
          </p:nvPr>
        </p:nvSpPr>
        <p:spPr>
          <a:xfrm>
            <a:off x="2390775" y="277814"/>
            <a:ext cx="6345238" cy="2008187"/>
          </a:xfrm>
        </p:spPr>
        <p:txBody>
          <a:bodyPr vert="horz" lIns="91440" tIns="45720" rIns="132080" bIns="45720" rtlCol="0" anchor="ctr">
            <a:normAutofit/>
          </a:bodyPr>
          <a:lstStyle/>
          <a:p>
            <a:pPr eaLnBrk="1" hangingPunct="1">
              <a:defRPr/>
            </a:pPr>
            <a:r>
              <a:rPr lang="en-US" altLang="en-US" sz="2800" dirty="0">
                <a:solidFill>
                  <a:schemeClr val="bg1"/>
                </a:solidFill>
              </a:rPr>
              <a:t>SEISMIC Pedagogical Learning Log</a:t>
            </a:r>
          </a:p>
        </p:txBody>
      </p:sp>
      <p:sp>
        <p:nvSpPr>
          <p:cNvPr id="80910" name="Rectangle 14"/>
          <p:cNvSpPr>
            <a:spLocks noGrp="1" noChangeArrowheads="1"/>
          </p:cNvSpPr>
          <p:nvPr>
            <p:ph type="body" idx="1"/>
          </p:nvPr>
        </p:nvSpPr>
        <p:spPr>
          <a:xfrm>
            <a:off x="1905000" y="2286000"/>
            <a:ext cx="3867150" cy="4572000"/>
          </a:xfrm>
        </p:spPr>
        <p:txBody>
          <a:bodyPr vert="horz" lIns="91440" tIns="45720" rIns="132080" bIns="45720" rtlCol="0">
            <a:normAutofit fontScale="92500" lnSpcReduction="20000"/>
          </a:bodyPr>
          <a:lstStyle/>
          <a:p>
            <a:pPr marL="39688" indent="0" algn="ctr">
              <a:buNone/>
            </a:pPr>
            <a:r>
              <a:rPr lang="en-US" altLang="en-US"/>
              <a:t>Left side</a:t>
            </a:r>
          </a:p>
          <a:p>
            <a:pPr marL="39688" indent="0">
              <a:buNone/>
            </a:pPr>
            <a:r>
              <a:rPr lang="en-US" altLang="en-US" u="sng"/>
              <a:t>What I </a:t>
            </a:r>
            <a:r>
              <a:rPr lang="en-US" altLang="en-US" i="1" u="sng">
                <a:solidFill>
                  <a:srgbClr val="92D050"/>
                </a:solidFill>
              </a:rPr>
              <a:t>think</a:t>
            </a:r>
            <a:r>
              <a:rPr lang="en-US" altLang="en-US" u="sng"/>
              <a:t> I know about this</a:t>
            </a:r>
            <a:r>
              <a:rPr lang="en-US" altLang="en-US">
                <a:latin typeface="ＭＳ Ｐゴシック" charset="-128"/>
                <a:ea typeface="ＭＳ Ｐゴシック" charset="-128"/>
                <a:sym typeface="ＭＳ Ｐゴシック" charset="-128"/>
              </a:rPr>
              <a:t/>
            </a:r>
            <a:br>
              <a:rPr lang="en-US" altLang="en-US">
                <a:latin typeface="ＭＳ Ｐゴシック" charset="-128"/>
                <a:ea typeface="ＭＳ Ｐゴシック" charset="-128"/>
                <a:sym typeface="ＭＳ Ｐゴシック" charset="-128"/>
              </a:rPr>
            </a:br>
            <a:endParaRPr lang="en-US" altLang="en-US"/>
          </a:p>
          <a:p>
            <a:pPr marL="39688" indent="0">
              <a:buNone/>
            </a:pPr>
            <a:r>
              <a:rPr lang="en-US" altLang="en-US" u="sng"/>
              <a:t>What I understand now</a:t>
            </a:r>
          </a:p>
          <a:p>
            <a:pPr marL="39688" indent="0">
              <a:buNone/>
            </a:pPr>
            <a:endParaRPr lang="en-US" altLang="en-US"/>
          </a:p>
          <a:p>
            <a:pPr marL="39688" indent="0">
              <a:buNone/>
            </a:pPr>
            <a:r>
              <a:rPr lang="en-US" altLang="en-US" u="sng"/>
              <a:t>How this could support student engagement</a:t>
            </a:r>
          </a:p>
          <a:p>
            <a:pPr marL="39688" indent="0">
              <a:buNone/>
            </a:pPr>
            <a:endParaRPr lang="en-US" altLang="en-US"/>
          </a:p>
          <a:p>
            <a:pPr marL="39688" indent="0">
              <a:buNone/>
            </a:pPr>
            <a:r>
              <a:rPr lang="en-US" altLang="en-US" u="sng"/>
              <a:t>How I might use this to enhance instruction with my students next year </a:t>
            </a:r>
            <a:r>
              <a:rPr lang="en-US" altLang="en-US" sz="1600">
                <a:solidFill>
                  <a:srgbClr val="92D050"/>
                </a:solidFill>
              </a:rPr>
              <a:t>Include how you might modify for your situation!</a:t>
            </a:r>
          </a:p>
        </p:txBody>
      </p:sp>
      <p:sp>
        <p:nvSpPr>
          <p:cNvPr id="80902" name="Rectangle 15"/>
          <p:cNvSpPr>
            <a:spLocks/>
          </p:cNvSpPr>
          <p:nvPr/>
        </p:nvSpPr>
        <p:spPr bwMode="auto">
          <a:xfrm>
            <a:off x="6553200" y="1414463"/>
            <a:ext cx="3886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40639" bIns="0"/>
          <a:lstStyle>
            <a:lvl1pPr marL="39688">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eaLnBrk="1" hangingPunct="1">
              <a:buClrTx/>
              <a:buSzTx/>
              <a:buFontTx/>
              <a:buNone/>
            </a:pPr>
            <a:r>
              <a:rPr lang="en-US" altLang="en-US">
                <a:solidFill>
                  <a:srgbClr val="92D050"/>
                </a:solidFill>
                <a:ea typeface="Century Gothic" charset="0"/>
                <a:cs typeface="Century Gothic" charset="0"/>
              </a:rPr>
              <a:t>.</a:t>
            </a:r>
            <a:r>
              <a:rPr lang="en-US" altLang="en-US">
                <a:latin typeface="ＭＳ Ｐゴシック" charset="-128"/>
                <a:ea typeface="ヒラギノ角ゴ ProN W3" charset="-128"/>
                <a:cs typeface="ヒラギノ角ゴ ProN W3" charset="-128"/>
                <a:sym typeface="ＭＳ Ｐゴシック" charset="-128"/>
              </a:rPr>
              <a:t/>
            </a:r>
            <a:br>
              <a:rPr lang="en-US" altLang="en-US">
                <a:latin typeface="ＭＳ Ｐゴシック" charset="-128"/>
                <a:ea typeface="ヒラギノ角ゴ ProN W3" charset="-128"/>
                <a:cs typeface="ヒラギノ角ゴ ProN W3" charset="-128"/>
                <a:sym typeface="ＭＳ Ｐゴシック" charset="-128"/>
              </a:rPr>
            </a:br>
            <a:endParaRPr lang="en-US" altLang="en-US">
              <a:latin typeface="ＭＳ Ｐゴシック" charset="-128"/>
              <a:ea typeface="ヒラギノ角ゴ ProN W3" charset="-128"/>
              <a:cs typeface="ヒラギノ角ゴ ProN W3" charset="-128"/>
              <a:sym typeface="ＭＳ Ｐゴシック" charset="-128"/>
            </a:endParaRPr>
          </a:p>
        </p:txBody>
      </p:sp>
    </p:spTree>
    <p:extLst>
      <p:ext uri="{BB962C8B-B14F-4D97-AF65-F5344CB8AC3E}">
        <p14:creationId xmlns:p14="http://schemas.microsoft.com/office/powerpoint/2010/main" val="379183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10"/>
          <p:cNvGrpSpPr>
            <a:grpSpLocks/>
          </p:cNvGrpSpPr>
          <p:nvPr/>
        </p:nvGrpSpPr>
        <p:grpSpPr bwMode="auto">
          <a:xfrm>
            <a:off x="1519238" y="1"/>
            <a:ext cx="9148763" cy="6862763"/>
            <a:chOff x="0" y="0"/>
            <a:chExt cx="5763" cy="4323"/>
          </a:xfrm>
        </p:grpSpPr>
        <p:pic>
          <p:nvPicPr>
            <p:cNvPr id="81927" name="Picture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28"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29"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30"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5"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81935"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81931"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81932"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D7C7018D-F924-624B-859D-37D8DB54079A}"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14</a:t>
            </a:fld>
            <a:endParaRPr lang="en-US" altLang="en-US" sz="2800">
              <a:solidFill>
                <a:srgbClr val="FFFFFF"/>
              </a:solidFill>
              <a:latin typeface="Gill Sans" charset="0"/>
              <a:ea typeface="Gill Sans" charset="0"/>
              <a:cs typeface="Gill Sans" charset="0"/>
              <a:sym typeface="Gill Sans" charset="0"/>
            </a:endParaRPr>
          </a:p>
        </p:txBody>
      </p:sp>
      <p:sp>
        <p:nvSpPr>
          <p:cNvPr id="81933" name="Rectangle 13"/>
          <p:cNvSpPr>
            <a:spLocks noGrp="1" noChangeArrowheads="1"/>
          </p:cNvSpPr>
          <p:nvPr>
            <p:ph type="title"/>
          </p:nvPr>
        </p:nvSpPr>
        <p:spPr>
          <a:xfrm>
            <a:off x="2389189" y="74614"/>
            <a:ext cx="6345237" cy="2414587"/>
          </a:xfrm>
        </p:spPr>
        <p:txBody>
          <a:bodyPr vert="horz" lIns="91440" tIns="45720" rIns="132080" bIns="45720" rtlCol="0" anchor="ctr">
            <a:normAutofit/>
          </a:bodyPr>
          <a:lstStyle/>
          <a:p>
            <a:pPr eaLnBrk="1" hangingPunct="1">
              <a:defRPr/>
            </a:pPr>
            <a:r>
              <a:rPr lang="en-US" altLang="en-US" dirty="0" smtClean="0">
                <a:solidFill>
                  <a:schemeClr val="bg1"/>
                </a:solidFill>
              </a:rPr>
              <a:t>Table of Contents</a:t>
            </a:r>
          </a:p>
        </p:txBody>
      </p:sp>
      <p:sp>
        <p:nvSpPr>
          <p:cNvPr id="81934" name="Rectangle 14"/>
          <p:cNvSpPr>
            <a:spLocks noGrp="1" noChangeArrowheads="1"/>
          </p:cNvSpPr>
          <p:nvPr>
            <p:ph type="body" idx="1"/>
          </p:nvPr>
        </p:nvSpPr>
        <p:spPr>
          <a:xfrm>
            <a:off x="838200" y="2315289"/>
            <a:ext cx="10515600" cy="3861673"/>
          </a:xfrm>
        </p:spPr>
        <p:txBody>
          <a:bodyPr vert="horz" lIns="91440" tIns="45720" rIns="132080" bIns="45720" rtlCol="0">
            <a:normAutofit/>
          </a:bodyPr>
          <a:lstStyle/>
          <a:p>
            <a:pPr marL="39688" indent="0">
              <a:buNone/>
            </a:pPr>
            <a:r>
              <a:rPr lang="en-US" altLang="en-US" dirty="0"/>
              <a:t>Number your pages up through this strategy.</a:t>
            </a:r>
          </a:p>
          <a:p>
            <a:pPr marL="39688" indent="0">
              <a:buNone/>
            </a:pPr>
            <a:r>
              <a:rPr lang="en-US" altLang="en-US" dirty="0"/>
              <a:t>Back to your table of contents—</a:t>
            </a:r>
          </a:p>
          <a:p>
            <a:pPr marL="39688" indent="0">
              <a:buNone/>
            </a:pPr>
            <a:r>
              <a:rPr lang="en-US" altLang="en-US" dirty="0"/>
              <a:t>	Learning Logs			pages   x - x</a:t>
            </a:r>
          </a:p>
        </p:txBody>
      </p:sp>
    </p:spTree>
    <p:extLst>
      <p:ext uri="{BB962C8B-B14F-4D97-AF65-F5344CB8AC3E}">
        <p14:creationId xmlns:p14="http://schemas.microsoft.com/office/powerpoint/2010/main" val="13512214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945" name="Group 10"/>
          <p:cNvGrpSpPr>
            <a:grpSpLocks/>
          </p:cNvGrpSpPr>
          <p:nvPr/>
        </p:nvGrpSpPr>
        <p:grpSpPr bwMode="auto">
          <a:xfrm>
            <a:off x="1519238" y="1"/>
            <a:ext cx="9148763" cy="6862763"/>
            <a:chOff x="0" y="0"/>
            <a:chExt cx="5763" cy="4323"/>
          </a:xfrm>
        </p:grpSpPr>
        <p:pic>
          <p:nvPicPr>
            <p:cNvPr id="82950" name="Picture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951"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952"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953"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954" name="Picture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4"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82958"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82955"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82956"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5D36C672-D7D5-D446-9432-8CF37CECD5CF}"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15</a:t>
            </a:fld>
            <a:endParaRPr lang="en-US" altLang="en-US" sz="2800">
              <a:solidFill>
                <a:srgbClr val="FFFFFF"/>
              </a:solidFill>
              <a:latin typeface="Gill Sans" charset="0"/>
              <a:ea typeface="Gill Sans" charset="0"/>
              <a:cs typeface="Gill Sans" charset="0"/>
              <a:sym typeface="Gill Sans" charset="0"/>
            </a:endParaRPr>
          </a:p>
        </p:txBody>
      </p:sp>
      <p:sp>
        <p:nvSpPr>
          <p:cNvPr id="82957" name="Rectangle 13"/>
          <p:cNvSpPr>
            <a:spLocks noGrp="1" noChangeArrowheads="1"/>
          </p:cNvSpPr>
          <p:nvPr>
            <p:ph type="title"/>
          </p:nvPr>
        </p:nvSpPr>
        <p:spPr>
          <a:xfrm>
            <a:off x="2959100" y="0"/>
            <a:ext cx="4889500" cy="1905000"/>
          </a:xfrm>
        </p:spPr>
        <p:txBody>
          <a:bodyPr vert="horz" lIns="91440" tIns="45720" rIns="132080" bIns="45720" rtlCol="0" anchor="ctr">
            <a:normAutofit/>
          </a:bodyPr>
          <a:lstStyle/>
          <a:p>
            <a:pPr eaLnBrk="1" hangingPunct="1"/>
            <a:r>
              <a:rPr lang="en-US" altLang="en-US" sz="3000" dirty="0">
                <a:solidFill>
                  <a:schemeClr val="bg1"/>
                </a:solidFill>
                <a:latin typeface="+mn-lt"/>
                <a:ea typeface="Times New Roman" charset="0"/>
                <a:cs typeface="Times New Roman" charset="0"/>
                <a:sym typeface="Times New Roman" charset="0"/>
              </a:rPr>
              <a:t>Say Something….</a:t>
            </a:r>
            <a:endParaRPr lang="en-US" altLang="en-US" sz="3000" dirty="0">
              <a:solidFill>
                <a:schemeClr val="bg1"/>
              </a:solidFill>
              <a:latin typeface="+mn-lt"/>
              <a:sym typeface="Times New Roman" charset="0"/>
            </a:endParaRPr>
          </a:p>
        </p:txBody>
      </p:sp>
      <p:sp>
        <p:nvSpPr>
          <p:cNvPr id="82949" name="Rectangle 14"/>
          <p:cNvSpPr>
            <a:spLocks/>
          </p:cNvSpPr>
          <p:nvPr/>
        </p:nvSpPr>
        <p:spPr bwMode="auto">
          <a:xfrm>
            <a:off x="2374900" y="2133600"/>
            <a:ext cx="6070600" cy="332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38100" tIns="38100" rIns="38100" bIns="38100"/>
          <a:lstStyle>
            <a:lvl1pPr marL="266700" indent="-266700">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eaLnBrk="1" hangingPunct="1">
              <a:spcBef>
                <a:spcPct val="0"/>
              </a:spcBef>
              <a:buClrTx/>
              <a:buSzTx/>
              <a:buFontTx/>
              <a:buNone/>
            </a:pPr>
            <a:endParaRPr lang="en-US" altLang="en-US" dirty="0">
              <a:solidFill>
                <a:schemeClr val="tx1"/>
              </a:solidFill>
              <a:latin typeface="+mn-lt"/>
              <a:ea typeface="Gill Sans" charset="0"/>
              <a:cs typeface="Gill Sans" charset="0"/>
              <a:sym typeface="Gill Sans" charset="0"/>
            </a:endParaRPr>
          </a:p>
          <a:p>
            <a:pPr eaLnBrk="1" hangingPunct="1">
              <a:spcBef>
                <a:spcPct val="0"/>
              </a:spcBef>
              <a:buClrTx/>
              <a:buSzTx/>
              <a:buFontTx/>
              <a:buNone/>
            </a:pPr>
            <a:r>
              <a:rPr lang="en-US" altLang="en-US" sz="2200" dirty="0">
                <a:solidFill>
                  <a:schemeClr val="tx1"/>
                </a:solidFill>
                <a:latin typeface="+mn-lt"/>
                <a:ea typeface="Times New Roman" charset="0"/>
                <a:cs typeface="Times New Roman" charset="0"/>
                <a:sym typeface="Times New Roman" charset="0"/>
              </a:rPr>
              <a:t>How was it taught/facilitated – Let’s dig into the pedagogy of </a:t>
            </a:r>
            <a:r>
              <a:rPr lang="en-US" altLang="en-US" sz="2200" dirty="0">
                <a:solidFill>
                  <a:schemeClr val="tx1"/>
                </a:solidFill>
                <a:latin typeface="+mn-lt"/>
                <a:ea typeface="Times New Roman Italic" charset="0"/>
                <a:cs typeface="Times New Roman Italic" charset="0"/>
                <a:sym typeface="Times New Roman Italic" charset="0"/>
              </a:rPr>
              <a:t>Say Something</a:t>
            </a:r>
          </a:p>
          <a:p>
            <a:pPr eaLnBrk="1" hangingPunct="1">
              <a:spcBef>
                <a:spcPct val="0"/>
              </a:spcBef>
              <a:buClrTx/>
              <a:buSzTx/>
              <a:buFontTx/>
              <a:buNone/>
            </a:pPr>
            <a:endParaRPr lang="en-US" altLang="en-US" sz="2200" dirty="0">
              <a:solidFill>
                <a:schemeClr val="tx1"/>
              </a:solidFill>
              <a:latin typeface="+mn-lt"/>
              <a:ea typeface="Times New Roman" charset="0"/>
              <a:cs typeface="Times New Roman" charset="0"/>
              <a:sym typeface="Times New Roman" charset="0"/>
            </a:endParaRPr>
          </a:p>
          <a:p>
            <a:pPr eaLnBrk="1" hangingPunct="1">
              <a:spcBef>
                <a:spcPct val="0"/>
              </a:spcBef>
              <a:buClrTx/>
              <a:buSzTx/>
              <a:buFontTx/>
              <a:buNone/>
            </a:pPr>
            <a:r>
              <a:rPr lang="en-US" altLang="en-US" sz="2200" dirty="0">
                <a:solidFill>
                  <a:schemeClr val="tx1"/>
                </a:solidFill>
                <a:latin typeface="+mn-lt"/>
                <a:ea typeface="Times New Roman" charset="0"/>
                <a:cs typeface="Times New Roman" charset="0"/>
                <a:sym typeface="Times New Roman" charset="0"/>
              </a:rPr>
              <a:t>	Another page in your pedagogical learning log…</a:t>
            </a:r>
          </a:p>
          <a:p>
            <a:pPr eaLnBrk="1" hangingPunct="1">
              <a:spcBef>
                <a:spcPct val="0"/>
              </a:spcBef>
              <a:buClrTx/>
              <a:buSzTx/>
              <a:buFontTx/>
              <a:buNone/>
            </a:pPr>
            <a:endParaRPr lang="en-US" altLang="en-US" sz="2200" dirty="0">
              <a:solidFill>
                <a:schemeClr val="tx1"/>
              </a:solidFill>
              <a:latin typeface="+mn-lt"/>
              <a:ea typeface="Times New Roman" charset="0"/>
              <a:cs typeface="Times New Roman" charset="0"/>
              <a:sym typeface="Times New Roman" charset="0"/>
            </a:endParaRPr>
          </a:p>
          <a:p>
            <a:pPr eaLnBrk="1" hangingPunct="1">
              <a:spcBef>
                <a:spcPct val="0"/>
              </a:spcBef>
              <a:buClrTx/>
              <a:buSzTx/>
              <a:buFontTx/>
              <a:buNone/>
            </a:pPr>
            <a:r>
              <a:rPr lang="en-US" altLang="en-US" sz="2200" dirty="0">
                <a:solidFill>
                  <a:schemeClr val="tx1"/>
                </a:solidFill>
                <a:latin typeface="+mn-lt"/>
                <a:ea typeface="Times New Roman" charset="0"/>
                <a:cs typeface="Times New Roman" charset="0"/>
                <a:sym typeface="Times New Roman" charset="0"/>
              </a:rPr>
              <a:t>	Number your pages</a:t>
            </a:r>
          </a:p>
          <a:p>
            <a:pPr eaLnBrk="1" hangingPunct="1">
              <a:spcBef>
                <a:spcPct val="0"/>
              </a:spcBef>
              <a:buClrTx/>
              <a:buSzTx/>
              <a:buFontTx/>
              <a:buNone/>
            </a:pPr>
            <a:endParaRPr lang="en-US" altLang="en-US" sz="2200" dirty="0">
              <a:solidFill>
                <a:schemeClr val="tx1"/>
              </a:solidFill>
              <a:latin typeface="+mn-lt"/>
              <a:ea typeface="Times New Roman" charset="0"/>
              <a:cs typeface="Times New Roman" charset="0"/>
              <a:sym typeface="Times New Roman" charset="0"/>
            </a:endParaRPr>
          </a:p>
          <a:p>
            <a:pPr eaLnBrk="1" hangingPunct="1">
              <a:spcBef>
                <a:spcPct val="0"/>
              </a:spcBef>
              <a:buClrTx/>
              <a:buSzTx/>
              <a:buFontTx/>
              <a:buNone/>
            </a:pPr>
            <a:r>
              <a:rPr lang="en-US" altLang="en-US" sz="2200" dirty="0">
                <a:solidFill>
                  <a:schemeClr val="tx1"/>
                </a:solidFill>
                <a:latin typeface="+mn-lt"/>
                <a:ea typeface="Times New Roman" charset="0"/>
                <a:cs typeface="Times New Roman" charset="0"/>
                <a:sym typeface="Times New Roman" charset="0"/>
              </a:rPr>
              <a:t>	Add this move to the Table of Contents page</a:t>
            </a:r>
          </a:p>
        </p:txBody>
      </p:sp>
    </p:spTree>
    <p:extLst>
      <p:ext uri="{BB962C8B-B14F-4D97-AF65-F5344CB8AC3E}">
        <p14:creationId xmlns:p14="http://schemas.microsoft.com/office/powerpoint/2010/main" val="3396288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69" name="Group 10"/>
          <p:cNvGrpSpPr>
            <a:grpSpLocks/>
          </p:cNvGrpSpPr>
          <p:nvPr/>
        </p:nvGrpSpPr>
        <p:grpSpPr bwMode="auto">
          <a:xfrm>
            <a:off x="1519238" y="1"/>
            <a:ext cx="9148763" cy="6862763"/>
            <a:chOff x="0" y="0"/>
            <a:chExt cx="5763" cy="4323"/>
          </a:xfrm>
        </p:grpSpPr>
        <p:pic>
          <p:nvPicPr>
            <p:cNvPr id="83974" name="Picture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3975"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3976"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3977" name="Picture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3978" name="Picture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4"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83982"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83979"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83980"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E8E3089F-8420-3948-B717-EE1BE31AFD20}"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16</a:t>
            </a:fld>
            <a:endParaRPr lang="en-US" altLang="en-US" sz="2800">
              <a:solidFill>
                <a:srgbClr val="FFFFFF"/>
              </a:solidFill>
              <a:latin typeface="Gill Sans" charset="0"/>
              <a:ea typeface="Gill Sans" charset="0"/>
              <a:cs typeface="Gill Sans" charset="0"/>
              <a:sym typeface="Gill Sans" charset="0"/>
            </a:endParaRPr>
          </a:p>
        </p:txBody>
      </p:sp>
      <p:sp>
        <p:nvSpPr>
          <p:cNvPr id="83981" name="Rectangle 13"/>
          <p:cNvSpPr>
            <a:spLocks noGrp="1" noChangeArrowheads="1"/>
          </p:cNvSpPr>
          <p:nvPr>
            <p:ph type="title"/>
          </p:nvPr>
        </p:nvSpPr>
        <p:spPr>
          <a:xfrm>
            <a:off x="2922589" y="254000"/>
            <a:ext cx="6338887" cy="2235200"/>
          </a:xfrm>
        </p:spPr>
        <p:txBody>
          <a:bodyPr vert="horz" lIns="91440" tIns="45720" rIns="132080" bIns="45720" rtlCol="0" anchor="t">
            <a:normAutofit fontScale="90000"/>
          </a:bodyPr>
          <a:lstStyle/>
          <a:p>
            <a:pPr eaLnBrk="1" hangingPunct="1"/>
            <a:r>
              <a:rPr lang="en-US" altLang="en-US">
                <a:latin typeface="Calibri Bold" charset="0"/>
                <a:ea typeface="ヒラギノ角ゴ ProN W6" charset="-128"/>
                <a:cs typeface="ヒラギノ角ゴ ProN W6" charset="-128"/>
                <a:sym typeface="Calibri Bold" charset="0"/>
              </a:rPr>
              <a:t/>
            </a:r>
            <a:br>
              <a:rPr lang="en-US" altLang="en-US">
                <a:latin typeface="Calibri Bold" charset="0"/>
                <a:ea typeface="ヒラギノ角ゴ ProN W6" charset="-128"/>
                <a:cs typeface="ヒラギノ角ゴ ProN W6" charset="-128"/>
                <a:sym typeface="Calibri Bold" charset="0"/>
              </a:rPr>
            </a:br>
            <a:r>
              <a:rPr lang="en-US" altLang="en-US">
                <a:latin typeface="Calibri Bold" charset="0"/>
                <a:ea typeface="Calibri Bold" charset="0"/>
                <a:cs typeface="Calibri Bold" charset="0"/>
                <a:sym typeface="Calibri Bold" charset="0"/>
              </a:rPr>
              <a:t>Say Something</a:t>
            </a:r>
            <a:r>
              <a:rPr lang="en-US" altLang="en-US">
                <a:latin typeface="Calibri Bold" charset="0"/>
                <a:ea typeface="ヒラギノ角ゴ ProN W6" charset="-128"/>
                <a:cs typeface="ヒラギノ角ゴ ProN W6" charset="-128"/>
                <a:sym typeface="Calibri Bold" charset="0"/>
              </a:rPr>
              <a:t/>
            </a:r>
            <a:br>
              <a:rPr lang="en-US" altLang="en-US">
                <a:latin typeface="Calibri Bold" charset="0"/>
                <a:ea typeface="ヒラギノ角ゴ ProN W6" charset="-128"/>
                <a:cs typeface="ヒラギノ角ゴ ProN W6" charset="-128"/>
                <a:sym typeface="Calibri Bold" charset="0"/>
              </a:rPr>
            </a:br>
            <a:r>
              <a:rPr lang="en-US" altLang="en-US" u="sng">
                <a:solidFill>
                  <a:srgbClr val="8F8F8F"/>
                </a:solidFill>
                <a:latin typeface="Calibri Bold" charset="0"/>
                <a:ea typeface="Calibri Bold" charset="0"/>
                <a:cs typeface="Calibri Bold" charset="0"/>
                <a:sym typeface="Calibri Bold" charset="0"/>
                <a:hlinkClick r:id="rId9"/>
              </a:rPr>
              <a:t>www.adaptiveschools.com</a:t>
            </a:r>
            <a:endParaRPr lang="en-US" altLang="en-US" u="sng">
              <a:solidFill>
                <a:srgbClr val="8F8F8F"/>
              </a:solidFill>
              <a:latin typeface="Calibri Bold" charset="0"/>
              <a:ea typeface="ヒラギノ角ゴ ProN W6" charset="-128"/>
              <a:cs typeface="ヒラギノ角ゴ ProN W6" charset="-128"/>
              <a:sym typeface="Calibri Bold" charset="0"/>
            </a:endParaRPr>
          </a:p>
        </p:txBody>
      </p:sp>
      <p:sp>
        <p:nvSpPr>
          <p:cNvPr id="83973" name="Rectangle 14"/>
          <p:cNvSpPr>
            <a:spLocks/>
          </p:cNvSpPr>
          <p:nvPr/>
        </p:nvSpPr>
        <p:spPr bwMode="auto">
          <a:xfrm>
            <a:off x="2286000" y="2438400"/>
            <a:ext cx="7251700" cy="384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38100" tIns="38100" rIns="38100" bIns="38100"/>
          <a:lstStyle>
            <a:lvl1pPr marL="266700" indent="-266700">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eaLnBrk="1" hangingPunct="1">
              <a:spcBef>
                <a:spcPct val="0"/>
              </a:spcBef>
              <a:buClrTx/>
              <a:buSzTx/>
              <a:buFontTx/>
              <a:buNone/>
            </a:pPr>
            <a:r>
              <a:rPr lang="en-US" altLang="en-US" sz="2200">
                <a:solidFill>
                  <a:schemeClr val="tx1"/>
                </a:solidFill>
                <a:latin typeface="Calibri" charset="0"/>
                <a:ea typeface="Calibri" charset="0"/>
                <a:cs typeface="Calibri" charset="0"/>
                <a:sym typeface="Calibri" charset="0"/>
              </a:rPr>
              <a:t>Process:</a:t>
            </a:r>
          </a:p>
          <a:p>
            <a:pPr eaLnBrk="1" hangingPunct="1">
              <a:spcBef>
                <a:spcPct val="0"/>
              </a:spcBef>
              <a:buClrTx/>
              <a:buSzTx/>
              <a:buFontTx/>
              <a:buAutoNum type="arabicPeriod"/>
            </a:pPr>
            <a:r>
              <a:rPr lang="en-US" altLang="en-US" sz="2200">
                <a:solidFill>
                  <a:schemeClr val="tx1"/>
                </a:solidFill>
                <a:latin typeface="Calibri" charset="0"/>
                <a:ea typeface="Calibri" charset="0"/>
                <a:cs typeface="Calibri" charset="0"/>
                <a:sym typeface="Calibri" charset="0"/>
              </a:rPr>
              <a:t>Work with your partner</a:t>
            </a:r>
          </a:p>
          <a:p>
            <a:pPr eaLnBrk="1" hangingPunct="1">
              <a:spcBef>
                <a:spcPct val="0"/>
              </a:spcBef>
              <a:buClrTx/>
              <a:buSzTx/>
              <a:buFontTx/>
              <a:buAutoNum type="arabicPeriod"/>
            </a:pPr>
            <a:r>
              <a:rPr lang="en-US" altLang="en-US" sz="2200">
                <a:solidFill>
                  <a:schemeClr val="tx1"/>
                </a:solidFill>
                <a:latin typeface="Calibri" charset="0"/>
                <a:ea typeface="Calibri" charset="0"/>
                <a:cs typeface="Calibri" charset="0"/>
                <a:sym typeface="Calibri" charset="0"/>
              </a:rPr>
              <a:t>Read silently and simultaneously to a mutually agreed upon stopping point (consider 1-3 paragraph chunking).</a:t>
            </a:r>
          </a:p>
          <a:p>
            <a:pPr eaLnBrk="1" hangingPunct="1">
              <a:spcBef>
                <a:spcPct val="0"/>
              </a:spcBef>
              <a:buClrTx/>
              <a:buSzTx/>
              <a:buFontTx/>
              <a:buAutoNum type="arabicPeriod"/>
            </a:pPr>
            <a:r>
              <a:rPr lang="en-US" altLang="en-US" sz="2200">
                <a:solidFill>
                  <a:schemeClr val="tx1"/>
                </a:solidFill>
                <a:latin typeface="Calibri" charset="0"/>
                <a:ea typeface="Calibri" charset="0"/>
                <a:cs typeface="Calibri" charset="0"/>
                <a:sym typeface="Calibri" charset="0"/>
              </a:rPr>
              <a:t>When each partner is ready, stop and “say something.”  The something might be a question, a brief summary, a key point, an interesting idea, or a personal connection.</a:t>
            </a:r>
          </a:p>
          <a:p>
            <a:pPr eaLnBrk="1" hangingPunct="1">
              <a:spcBef>
                <a:spcPct val="0"/>
              </a:spcBef>
              <a:buClrTx/>
              <a:buSzTx/>
              <a:buFontTx/>
              <a:buAutoNum type="arabicPeriod"/>
            </a:pPr>
            <a:r>
              <a:rPr lang="en-US" altLang="en-US" sz="2200">
                <a:solidFill>
                  <a:schemeClr val="tx1"/>
                </a:solidFill>
                <a:latin typeface="Calibri" charset="0"/>
                <a:ea typeface="Calibri" charset="0"/>
                <a:cs typeface="Calibri" charset="0"/>
                <a:sym typeface="Calibri" charset="0"/>
              </a:rPr>
              <a:t>Continue the process until you have completed the section</a:t>
            </a:r>
          </a:p>
          <a:p>
            <a:pPr eaLnBrk="1" hangingPunct="1">
              <a:spcBef>
                <a:spcPct val="0"/>
              </a:spcBef>
              <a:buClrTx/>
              <a:buSzTx/>
              <a:buFontTx/>
              <a:buAutoNum type="arabicPeriod"/>
            </a:pPr>
            <a:r>
              <a:rPr lang="en-US" altLang="en-US" sz="2200">
                <a:solidFill>
                  <a:schemeClr val="tx1"/>
                </a:solidFill>
                <a:latin typeface="Calibri" charset="0"/>
                <a:ea typeface="Calibri" charset="0"/>
                <a:cs typeface="Calibri" charset="0"/>
                <a:sym typeface="Calibri" charset="0"/>
              </a:rPr>
              <a:t>At the end of the reading, have a conversation about the entire reading, inquiring into the other person’s thinking.</a:t>
            </a:r>
          </a:p>
          <a:p>
            <a:pPr eaLnBrk="1" hangingPunct="1">
              <a:spcBef>
                <a:spcPct val="0"/>
              </a:spcBef>
              <a:buClrTx/>
              <a:buSzTx/>
              <a:buFontTx/>
              <a:buAutoNum type="arabicPeriod"/>
            </a:pPr>
            <a:r>
              <a:rPr lang="en-US" altLang="en-US" sz="2200">
                <a:solidFill>
                  <a:schemeClr val="tx1"/>
                </a:solidFill>
                <a:latin typeface="Calibri" charset="0"/>
                <a:ea typeface="Calibri" charset="0"/>
                <a:cs typeface="Calibri" charset="0"/>
                <a:sym typeface="Calibri" charset="0"/>
              </a:rPr>
              <a:t>End with a group discussion</a:t>
            </a:r>
          </a:p>
        </p:txBody>
      </p:sp>
    </p:spTree>
    <p:extLst>
      <p:ext uri="{BB962C8B-B14F-4D97-AF65-F5344CB8AC3E}">
        <p14:creationId xmlns:p14="http://schemas.microsoft.com/office/powerpoint/2010/main" val="130447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86017" name="Group 10"/>
          <p:cNvGrpSpPr>
            <a:grpSpLocks/>
          </p:cNvGrpSpPr>
          <p:nvPr/>
        </p:nvGrpSpPr>
        <p:grpSpPr bwMode="auto">
          <a:xfrm>
            <a:off x="1519238" y="1"/>
            <a:ext cx="9148763" cy="6862763"/>
            <a:chOff x="0" y="0"/>
            <a:chExt cx="5763" cy="4323"/>
          </a:xfrm>
        </p:grpSpPr>
        <p:pic>
          <p:nvPicPr>
            <p:cNvPr id="86024" name="Picture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6025"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6026"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6"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86032"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86027"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86028"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00B15A77-9225-A840-A48C-4A9976C46213}"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17</a:t>
            </a:fld>
            <a:endParaRPr lang="en-US" altLang="en-US" sz="2800">
              <a:solidFill>
                <a:srgbClr val="FFFFFF"/>
              </a:solidFill>
              <a:latin typeface="Gill Sans" charset="0"/>
              <a:ea typeface="Gill Sans" charset="0"/>
              <a:cs typeface="Gill Sans" charset="0"/>
              <a:sym typeface="Gill Sans" charset="0"/>
            </a:endParaRPr>
          </a:p>
        </p:txBody>
      </p:sp>
      <p:sp>
        <p:nvSpPr>
          <p:cNvPr id="86029" name="Rectangle 13"/>
          <p:cNvSpPr>
            <a:spLocks noGrp="1" noChangeArrowheads="1"/>
          </p:cNvSpPr>
          <p:nvPr>
            <p:ph type="body" idx="1"/>
          </p:nvPr>
        </p:nvSpPr>
        <p:spPr>
          <a:xfrm>
            <a:off x="1828800" y="2505076"/>
            <a:ext cx="3867150" cy="4352925"/>
          </a:xfrm>
        </p:spPr>
        <p:txBody>
          <a:bodyPr vert="horz" lIns="91440" tIns="45720" rIns="132080" bIns="45720" rtlCol="0">
            <a:normAutofit/>
          </a:bodyPr>
          <a:lstStyle/>
          <a:p>
            <a:pPr marL="39688" indent="0" algn="ctr">
              <a:buNone/>
            </a:pPr>
            <a:r>
              <a:rPr lang="en-US" altLang="en-US" sz="1700"/>
              <a:t>Left side</a:t>
            </a:r>
          </a:p>
          <a:p>
            <a:pPr marL="39688" indent="0">
              <a:buNone/>
            </a:pPr>
            <a:r>
              <a:rPr lang="en-US" altLang="en-US" sz="1700" u="sng"/>
              <a:t>What I </a:t>
            </a:r>
            <a:r>
              <a:rPr lang="en-US" altLang="en-US" sz="1700" i="1" u="sng">
                <a:solidFill>
                  <a:srgbClr val="92D050"/>
                </a:solidFill>
              </a:rPr>
              <a:t>think</a:t>
            </a:r>
            <a:r>
              <a:rPr lang="en-US" altLang="en-US" sz="1700" u="sng"/>
              <a:t> I know about this</a:t>
            </a:r>
            <a:r>
              <a:rPr lang="en-US" altLang="en-US" sz="1700">
                <a:latin typeface="ＭＳ Ｐゴシック" charset="-128"/>
                <a:ea typeface="ＭＳ Ｐゴシック" charset="-128"/>
                <a:sym typeface="ＭＳ Ｐゴシック" charset="-128"/>
              </a:rPr>
              <a:t/>
            </a:r>
            <a:br>
              <a:rPr lang="en-US" altLang="en-US" sz="1700">
                <a:latin typeface="ＭＳ Ｐゴシック" charset="-128"/>
                <a:ea typeface="ＭＳ Ｐゴシック" charset="-128"/>
                <a:sym typeface="ＭＳ Ｐゴシック" charset="-128"/>
              </a:rPr>
            </a:br>
            <a:endParaRPr lang="en-US" altLang="en-US"/>
          </a:p>
          <a:p>
            <a:pPr marL="39688" indent="0">
              <a:buNone/>
            </a:pPr>
            <a:r>
              <a:rPr lang="en-US" altLang="en-US" sz="1700" u="sng"/>
              <a:t>What I understand now</a:t>
            </a:r>
          </a:p>
          <a:p>
            <a:pPr marL="39688" indent="0">
              <a:buNone/>
            </a:pPr>
            <a:endParaRPr lang="en-US" altLang="en-US" sz="1700"/>
          </a:p>
          <a:p>
            <a:pPr marL="39688" indent="0">
              <a:buNone/>
            </a:pPr>
            <a:r>
              <a:rPr lang="en-US" altLang="en-US" sz="1700" u="sng"/>
              <a:t>How this could support student engagement</a:t>
            </a:r>
          </a:p>
          <a:p>
            <a:pPr marL="39688" indent="0">
              <a:buNone/>
            </a:pPr>
            <a:endParaRPr lang="en-US" altLang="en-US" sz="1700" u="sng"/>
          </a:p>
          <a:p>
            <a:pPr marL="39688" indent="0">
              <a:buNone/>
            </a:pPr>
            <a:r>
              <a:rPr lang="en-US" altLang="en-US" sz="1700" u="sng"/>
              <a:t>How I might use this to enhance instruction with my students next year </a:t>
            </a:r>
          </a:p>
        </p:txBody>
      </p:sp>
      <p:sp>
        <p:nvSpPr>
          <p:cNvPr id="86030" name="Rectangle 14"/>
          <p:cNvSpPr>
            <a:spLocks/>
          </p:cNvSpPr>
          <p:nvPr/>
        </p:nvSpPr>
        <p:spPr bwMode="auto">
          <a:xfrm>
            <a:off x="6550025" y="2476500"/>
            <a:ext cx="3886200"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40639" bIns="0"/>
          <a:lstStyle>
            <a:lvl1pPr marL="39688">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lnSpc>
                <a:spcPct val="90000"/>
              </a:lnSpc>
              <a:buClrTx/>
              <a:buSzTx/>
              <a:buFontTx/>
              <a:buNone/>
            </a:pPr>
            <a:r>
              <a:rPr lang="en-US" altLang="en-US" sz="1700">
                <a:ea typeface="Century Gothic" charset="0"/>
                <a:cs typeface="Century Gothic" charset="0"/>
              </a:rPr>
              <a:t>Right Side</a:t>
            </a:r>
          </a:p>
          <a:p>
            <a:pPr eaLnBrk="1" hangingPunct="1">
              <a:lnSpc>
                <a:spcPct val="90000"/>
              </a:lnSpc>
              <a:buClrTx/>
              <a:buSzTx/>
              <a:buFontTx/>
              <a:buNone/>
            </a:pPr>
            <a:r>
              <a:rPr lang="en-US" altLang="en-US" sz="1700" u="sng">
                <a:ea typeface="Century Gothic" charset="0"/>
                <a:cs typeface="Century Gothic" charset="0"/>
              </a:rPr>
              <a:t>Name or description of strategy</a:t>
            </a:r>
            <a:r>
              <a:rPr lang="en-US" altLang="en-US" sz="1700">
                <a:latin typeface="ＭＳ Ｐゴシック" charset="-128"/>
                <a:ea typeface="ＭＳ Ｐゴシック" charset="-128"/>
                <a:cs typeface="ヒラギノ角ゴ ProN W3" charset="-128"/>
                <a:sym typeface="ＭＳ Ｐゴシック" charset="-128"/>
              </a:rPr>
              <a:t>​</a:t>
            </a:r>
            <a:r>
              <a:rPr lang="en-US" altLang="en-US" sz="1700">
                <a:ea typeface="Century Gothic" charset="0"/>
                <a:cs typeface="Century Gothic" charset="0"/>
              </a:rPr>
              <a:t>: </a:t>
            </a:r>
            <a:r>
              <a:rPr lang="en-US" altLang="en-US" sz="1700">
                <a:solidFill>
                  <a:srgbClr val="92D050"/>
                </a:solidFill>
                <a:ea typeface="Century Gothic" charset="0"/>
                <a:cs typeface="Century Gothic" charset="0"/>
              </a:rPr>
              <a:t>Say Something</a:t>
            </a:r>
          </a:p>
          <a:p>
            <a:pPr eaLnBrk="1" hangingPunct="1">
              <a:lnSpc>
                <a:spcPct val="90000"/>
              </a:lnSpc>
              <a:buClrTx/>
              <a:buSzTx/>
              <a:buFontTx/>
              <a:buNone/>
            </a:pPr>
            <a:endParaRPr lang="en-US" altLang="en-US" sz="1700">
              <a:ea typeface="Century Gothic" charset="0"/>
              <a:cs typeface="Century Gothic" charset="0"/>
            </a:endParaRPr>
          </a:p>
          <a:p>
            <a:pPr eaLnBrk="1" hangingPunct="1">
              <a:lnSpc>
                <a:spcPct val="90000"/>
              </a:lnSpc>
              <a:buClrTx/>
              <a:buSzTx/>
              <a:buFontTx/>
              <a:buNone/>
            </a:pPr>
            <a:r>
              <a:rPr lang="en-US" altLang="en-US" sz="1700" u="sng">
                <a:ea typeface="Century Gothic" charset="0"/>
                <a:cs typeface="Century Gothic" charset="0"/>
              </a:rPr>
              <a:t>Purpose: What is the purpose? </a:t>
            </a:r>
            <a:r>
              <a:rPr lang="en-US" altLang="en-US" sz="1700" u="sng">
                <a:solidFill>
                  <a:srgbClr val="92D050"/>
                </a:solidFill>
                <a:ea typeface="Century Gothic" charset="0"/>
                <a:cs typeface="Century Gothic" charset="0"/>
              </a:rPr>
              <a:t>(how did the process support your learning?_</a:t>
            </a:r>
          </a:p>
          <a:p>
            <a:pPr eaLnBrk="1" hangingPunct="1">
              <a:lnSpc>
                <a:spcPct val="90000"/>
              </a:lnSpc>
              <a:buClrTx/>
              <a:buSzTx/>
              <a:buFontTx/>
              <a:buNone/>
            </a:pPr>
            <a:endParaRPr lang="en-US" altLang="en-US">
              <a:solidFill>
                <a:schemeClr val="tx1"/>
              </a:solidFill>
              <a:latin typeface="Gill Sans" charset="0"/>
              <a:ea typeface="Gill Sans" charset="0"/>
              <a:cs typeface="Gill Sans" charset="0"/>
              <a:sym typeface="Gill Sans" charset="0"/>
            </a:endParaRPr>
          </a:p>
          <a:p>
            <a:pPr eaLnBrk="1" hangingPunct="1">
              <a:lnSpc>
                <a:spcPct val="90000"/>
              </a:lnSpc>
              <a:buClrTx/>
              <a:buSzTx/>
              <a:buFontTx/>
              <a:buNone/>
            </a:pPr>
            <a:r>
              <a:rPr lang="en-US" altLang="en-US" sz="1700" u="sng">
                <a:ea typeface="Century Gothic" charset="0"/>
                <a:cs typeface="Century Gothic" charset="0"/>
              </a:rPr>
              <a:t>Steps</a:t>
            </a:r>
            <a:r>
              <a:rPr lang="en-US" altLang="en-US" sz="1700">
                <a:ea typeface="Century Gothic" charset="0"/>
                <a:cs typeface="Century Gothic" charset="0"/>
              </a:rPr>
              <a:t> How was the move planned, set up, what happened?</a:t>
            </a:r>
            <a:r>
              <a:rPr lang="en-US" altLang="en-US" sz="1700">
                <a:solidFill>
                  <a:srgbClr val="92D050"/>
                </a:solidFill>
                <a:ea typeface="Century Gothic" charset="0"/>
                <a:cs typeface="Century Gothic" charset="0"/>
              </a:rPr>
              <a:t> (you have this on the handout)</a:t>
            </a:r>
          </a:p>
          <a:p>
            <a:pPr eaLnBrk="1" hangingPunct="1">
              <a:lnSpc>
                <a:spcPct val="90000"/>
              </a:lnSpc>
              <a:buClrTx/>
              <a:buSzTx/>
              <a:buFontTx/>
              <a:buNone/>
            </a:pPr>
            <a:endParaRPr lang="en-US" altLang="en-US">
              <a:solidFill>
                <a:schemeClr val="tx1"/>
              </a:solidFill>
              <a:latin typeface="Gill Sans" charset="0"/>
              <a:ea typeface="Gill Sans" charset="0"/>
              <a:cs typeface="Gill Sans" charset="0"/>
              <a:sym typeface="Gill Sans" charset="0"/>
            </a:endParaRPr>
          </a:p>
          <a:p>
            <a:pPr eaLnBrk="1" hangingPunct="1">
              <a:lnSpc>
                <a:spcPct val="90000"/>
              </a:lnSpc>
              <a:buClrTx/>
              <a:buSzTx/>
              <a:buFontTx/>
              <a:buNone/>
            </a:pPr>
            <a:r>
              <a:rPr lang="en-US" altLang="en-US" sz="1700" u="sng">
                <a:ea typeface="Century Gothic" charset="0"/>
                <a:cs typeface="Century Gothic" charset="0"/>
              </a:rPr>
              <a:t>Variations</a:t>
            </a:r>
            <a:r>
              <a:rPr lang="en-US" altLang="en-US" sz="1700">
                <a:ea typeface="Century Gothic" charset="0"/>
                <a:cs typeface="Century Gothic" charset="0"/>
              </a:rPr>
              <a:t> </a:t>
            </a:r>
            <a:r>
              <a:rPr lang="en-US" altLang="en-US" sz="1700">
                <a:solidFill>
                  <a:srgbClr val="92D050"/>
                </a:solidFill>
                <a:ea typeface="Century Gothic" charset="0"/>
                <a:cs typeface="Century Gothic" charset="0"/>
              </a:rPr>
              <a:t>if appropriate.</a:t>
            </a:r>
            <a:r>
              <a:rPr lang="en-US" altLang="en-US" sz="1700">
                <a:latin typeface="ＭＳ Ｐゴシック" charset="-128"/>
                <a:ea typeface="ヒラギノ角ゴ ProN W3" charset="-128"/>
                <a:cs typeface="ヒラギノ角ゴ ProN W3" charset="-128"/>
                <a:sym typeface="ＭＳ Ｐゴシック" charset="-128"/>
              </a:rPr>
              <a:t/>
            </a:r>
            <a:br>
              <a:rPr lang="en-US" altLang="en-US" sz="1700">
                <a:latin typeface="ＭＳ Ｐゴシック" charset="-128"/>
                <a:ea typeface="ヒラギノ角ゴ ProN W3" charset="-128"/>
                <a:cs typeface="ヒラギノ角ゴ ProN W3" charset="-128"/>
                <a:sym typeface="ＭＳ Ｐゴシック" charset="-128"/>
              </a:rPr>
            </a:br>
            <a:endParaRPr lang="en-US" altLang="en-US" sz="1700">
              <a:latin typeface="ＭＳ Ｐゴシック" charset="-128"/>
              <a:ea typeface="ヒラギノ角ゴ ProN W3" charset="-128"/>
              <a:cs typeface="ヒラギノ角ゴ ProN W3" charset="-128"/>
              <a:sym typeface="ＭＳ Ｐゴシック" charset="-128"/>
            </a:endParaRPr>
          </a:p>
        </p:txBody>
      </p:sp>
      <p:sp>
        <p:nvSpPr>
          <p:cNvPr id="86031" name="Rectangle 15"/>
          <p:cNvSpPr>
            <a:spLocks noGrp="1" noChangeArrowheads="1"/>
          </p:cNvSpPr>
          <p:nvPr>
            <p:ph type="title"/>
          </p:nvPr>
        </p:nvSpPr>
        <p:spPr>
          <a:xfrm>
            <a:off x="2390775" y="69851"/>
            <a:ext cx="6345238" cy="2424113"/>
          </a:xfrm>
        </p:spPr>
        <p:txBody>
          <a:bodyPr vert="horz" lIns="91440" tIns="45720" rIns="132080" bIns="45720" rtlCol="0" anchor="ctr">
            <a:normAutofit/>
          </a:bodyPr>
          <a:lstStyle/>
          <a:p>
            <a:pPr eaLnBrk="1" hangingPunct="1">
              <a:defRPr/>
            </a:pPr>
            <a:r>
              <a:rPr lang="en-US" altLang="en-US" sz="2800" dirty="0">
                <a:solidFill>
                  <a:schemeClr val="bg1"/>
                </a:solidFill>
              </a:rPr>
              <a:t>SEISMIC Pedagogical Learning Log</a:t>
            </a:r>
          </a:p>
        </p:txBody>
      </p:sp>
    </p:spTree>
    <p:extLst>
      <p:ext uri="{BB962C8B-B14F-4D97-AF65-F5344CB8AC3E}">
        <p14:creationId xmlns:p14="http://schemas.microsoft.com/office/powerpoint/2010/main" val="2090503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87041" name="Group 10"/>
          <p:cNvGrpSpPr>
            <a:grpSpLocks/>
          </p:cNvGrpSpPr>
          <p:nvPr/>
        </p:nvGrpSpPr>
        <p:grpSpPr bwMode="auto">
          <a:xfrm>
            <a:off x="1519238" y="1"/>
            <a:ext cx="9148763" cy="6862763"/>
            <a:chOff x="0" y="0"/>
            <a:chExt cx="5763" cy="4323"/>
          </a:xfrm>
        </p:grpSpPr>
        <p:pic>
          <p:nvPicPr>
            <p:cNvPr id="87046" name="Picture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7047"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7048"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7049"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7050" name="Picture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4"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5"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87051"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87052"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730164CB-8720-3642-8108-B6E84BD2DBEA}"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18</a:t>
            </a:fld>
            <a:endParaRPr lang="en-US" altLang="en-US" sz="2800">
              <a:solidFill>
                <a:srgbClr val="FFFFFF"/>
              </a:solidFill>
              <a:latin typeface="Gill Sans" charset="0"/>
              <a:ea typeface="Gill Sans" charset="0"/>
              <a:cs typeface="Gill Sans" charset="0"/>
              <a:sym typeface="Gill Sans" charset="0"/>
            </a:endParaRPr>
          </a:p>
        </p:txBody>
      </p:sp>
      <p:sp>
        <p:nvSpPr>
          <p:cNvPr id="87053" name="Rectangle 13"/>
          <p:cNvSpPr>
            <a:spLocks noGrp="1" noChangeArrowheads="1"/>
          </p:cNvSpPr>
          <p:nvPr>
            <p:ph type="title"/>
          </p:nvPr>
        </p:nvSpPr>
        <p:spPr>
          <a:xfrm>
            <a:off x="2068513" y="600153"/>
            <a:ext cx="7886700" cy="2239963"/>
          </a:xfrm>
        </p:spPr>
        <p:txBody>
          <a:bodyPr vert="horz" lIns="91440" tIns="45720" rIns="132080" bIns="45720" rtlCol="0" anchor="t">
            <a:normAutofit/>
          </a:bodyPr>
          <a:lstStyle/>
          <a:p>
            <a:pPr eaLnBrk="1" hangingPunct="1">
              <a:defRPr/>
            </a:pPr>
            <a:r>
              <a:rPr lang="en-US" altLang="en-US" sz="4200" dirty="0" smtClean="0">
                <a:solidFill>
                  <a:schemeClr val="bg1"/>
                </a:solidFill>
              </a:rPr>
              <a:t>Pedagogical Logs – a specific type of learning log for educators</a:t>
            </a:r>
          </a:p>
        </p:txBody>
      </p:sp>
      <p:sp>
        <p:nvSpPr>
          <p:cNvPr id="87054" name="Rectangle 14"/>
          <p:cNvSpPr>
            <a:spLocks noGrp="1" noChangeArrowheads="1"/>
          </p:cNvSpPr>
          <p:nvPr>
            <p:ph type="body" idx="1"/>
          </p:nvPr>
        </p:nvSpPr>
        <p:spPr>
          <a:xfrm>
            <a:off x="2182814" y="2418068"/>
            <a:ext cx="7886700" cy="4351338"/>
          </a:xfrm>
        </p:spPr>
        <p:txBody>
          <a:bodyPr vert="horz" lIns="91440" tIns="45720" rIns="132080" bIns="45720" rtlCol="0">
            <a:normAutofit/>
          </a:bodyPr>
          <a:lstStyle/>
          <a:p>
            <a:pPr marL="230188" indent="-190500">
              <a:defRPr/>
            </a:pPr>
            <a:r>
              <a:rPr lang="en-US" altLang="en-US" dirty="0" smtClean="0"/>
              <a:t>Scale 1-5, 5 high—how did this pedagogical move help you as a learner?</a:t>
            </a:r>
          </a:p>
          <a:p>
            <a:pPr marL="230188" indent="-190500">
              <a:defRPr/>
            </a:pPr>
            <a:r>
              <a:rPr lang="en-US" altLang="en-US" dirty="0" smtClean="0"/>
              <a:t>What would have helped me more</a:t>
            </a:r>
          </a:p>
        </p:txBody>
      </p:sp>
    </p:spTree>
    <p:extLst>
      <p:ext uri="{BB962C8B-B14F-4D97-AF65-F5344CB8AC3E}">
        <p14:creationId xmlns:p14="http://schemas.microsoft.com/office/powerpoint/2010/main" val="226792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5" name="Group 10"/>
          <p:cNvGrpSpPr>
            <a:grpSpLocks/>
          </p:cNvGrpSpPr>
          <p:nvPr/>
        </p:nvGrpSpPr>
        <p:grpSpPr bwMode="auto">
          <a:xfrm>
            <a:off x="1519238" y="1"/>
            <a:ext cx="9148763" cy="6862763"/>
            <a:chOff x="0" y="0"/>
            <a:chExt cx="5763" cy="4323"/>
          </a:xfrm>
        </p:grpSpPr>
        <p:pic>
          <p:nvPicPr>
            <p:cNvPr id="88070" name="Picture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8071"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8072"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8073"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8074" name="Picture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4"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5"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88075"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88076"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733BDDD2-9859-384F-A03F-7EB864F54E11}"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19</a:t>
            </a:fld>
            <a:endParaRPr lang="en-US" altLang="en-US" sz="2800">
              <a:solidFill>
                <a:srgbClr val="FFFFFF"/>
              </a:solidFill>
              <a:latin typeface="Gill Sans" charset="0"/>
              <a:ea typeface="Gill Sans" charset="0"/>
              <a:cs typeface="Gill Sans" charset="0"/>
              <a:sym typeface="Gill Sans" charset="0"/>
            </a:endParaRPr>
          </a:p>
        </p:txBody>
      </p:sp>
      <p:sp>
        <p:nvSpPr>
          <p:cNvPr id="88077" name="Rectangle 13"/>
          <p:cNvSpPr>
            <a:spLocks noGrp="1" noChangeArrowheads="1"/>
          </p:cNvSpPr>
          <p:nvPr>
            <p:ph type="title"/>
          </p:nvPr>
        </p:nvSpPr>
        <p:spPr>
          <a:xfrm>
            <a:off x="2389189" y="74614"/>
            <a:ext cx="6345237" cy="2414587"/>
          </a:xfrm>
        </p:spPr>
        <p:txBody>
          <a:bodyPr vert="horz" lIns="91440" tIns="45720" rIns="132080" bIns="45720" rtlCol="0" anchor="ctr">
            <a:normAutofit/>
          </a:bodyPr>
          <a:lstStyle/>
          <a:p>
            <a:pPr eaLnBrk="1" hangingPunct="1"/>
            <a:endParaRPr lang="en-US" altLang="en-US"/>
          </a:p>
        </p:txBody>
      </p:sp>
      <p:sp>
        <p:nvSpPr>
          <p:cNvPr id="88078" name="Rectangle 14"/>
          <p:cNvSpPr>
            <a:spLocks noGrp="1" noChangeArrowheads="1"/>
          </p:cNvSpPr>
          <p:nvPr>
            <p:ph type="body" idx="1"/>
          </p:nvPr>
        </p:nvSpPr>
        <p:spPr/>
        <p:txBody>
          <a:bodyPr vert="horz" lIns="91440" tIns="45720" rIns="132080" bIns="45720" rtlCol="0">
            <a:normAutofit/>
          </a:bodyPr>
          <a:lstStyle/>
          <a:p>
            <a:pPr marL="230188" indent="-190500">
              <a:buNone/>
            </a:pPr>
            <a:endParaRPr lang="en-US" altLang="en-US"/>
          </a:p>
          <a:p>
            <a:pPr marL="230188" indent="-190500"/>
            <a:r>
              <a:rPr lang="en-US" altLang="en-US"/>
              <a:t>Pedagogical Logs (instructional moves)</a:t>
            </a:r>
          </a:p>
          <a:p>
            <a:pPr marL="230188" indent="-190500"/>
            <a:endParaRPr lang="en-US" altLang="en-US"/>
          </a:p>
          <a:p>
            <a:pPr marL="230188" indent="-190500">
              <a:buNone/>
            </a:pPr>
            <a:r>
              <a:rPr lang="en-US" altLang="en-US"/>
              <a:t>			and </a:t>
            </a:r>
          </a:p>
          <a:p>
            <a:pPr marL="230188" indent="-190500"/>
            <a:endParaRPr lang="en-US" altLang="en-US"/>
          </a:p>
          <a:p>
            <a:pPr marL="230188" indent="-190500"/>
            <a:r>
              <a:rPr lang="en-US" altLang="en-US"/>
              <a:t>Content Learning Logs (math and science) </a:t>
            </a:r>
          </a:p>
          <a:p>
            <a:pPr marL="230188" indent="-190500"/>
            <a:endParaRPr lang="en-US" altLang="en-US"/>
          </a:p>
          <a:p>
            <a:pPr marL="230188" indent="-190500">
              <a:buNone/>
            </a:pPr>
            <a:r>
              <a:rPr lang="en-US" altLang="en-US"/>
              <a:t>		</a:t>
            </a:r>
          </a:p>
        </p:txBody>
      </p:sp>
    </p:spTree>
    <p:extLst>
      <p:ext uri="{BB962C8B-B14F-4D97-AF65-F5344CB8AC3E}">
        <p14:creationId xmlns:p14="http://schemas.microsoft.com/office/powerpoint/2010/main" val="2068818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1" name="Group 10"/>
          <p:cNvGrpSpPr>
            <a:grpSpLocks/>
          </p:cNvGrpSpPr>
          <p:nvPr/>
        </p:nvGrpSpPr>
        <p:grpSpPr bwMode="auto">
          <a:xfrm>
            <a:off x="1519238" y="1"/>
            <a:ext cx="9148763" cy="6862763"/>
            <a:chOff x="0" y="0"/>
            <a:chExt cx="5763" cy="4323"/>
          </a:xfrm>
        </p:grpSpPr>
        <p:pic>
          <p:nvPicPr>
            <p:cNvPr id="61447" name="Picture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48"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49"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50" name="Picture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453"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4"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61455"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61451"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61452"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274722F6-0E09-594D-ABEC-8B96D12B7683}"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2</a:t>
            </a:fld>
            <a:endParaRPr lang="en-US" altLang="en-US" sz="2800">
              <a:solidFill>
                <a:srgbClr val="FFFFFF"/>
              </a:solidFill>
              <a:latin typeface="Gill Sans" charset="0"/>
              <a:ea typeface="Gill Sans" charset="0"/>
              <a:cs typeface="Gill Sans" charset="0"/>
              <a:sym typeface="Gill Sans" charset="0"/>
            </a:endParaRPr>
          </a:p>
        </p:txBody>
      </p:sp>
      <p:pic>
        <p:nvPicPr>
          <p:cNvPr id="61444" name="Picture 13"/>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3100" y="-215900"/>
            <a:ext cx="10833100" cy="712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61454" name="Rectangle 14"/>
          <p:cNvSpPr>
            <a:spLocks/>
          </p:cNvSpPr>
          <p:nvPr/>
        </p:nvSpPr>
        <p:spPr bwMode="auto">
          <a:xfrm>
            <a:off x="2349500" y="573088"/>
            <a:ext cx="7505700"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spcBef>
                <a:spcPts val="2000"/>
              </a:spcBef>
              <a:buClr>
                <a:srgbClr val="FFFFFF"/>
              </a:buClr>
              <a:buSzPct val="100000"/>
              <a:buFont typeface="Calibri" charset="0"/>
              <a:buChar char="•"/>
            </a:pPr>
            <a:r>
              <a:rPr lang="en-US" altLang="en-US" sz="2400">
                <a:solidFill>
                  <a:srgbClr val="FFFFFF"/>
                </a:solidFill>
                <a:latin typeface="Calibri Bold" charset="0"/>
                <a:ea typeface="Calibri Bold" charset="0"/>
                <a:cs typeface="Calibri Bold" charset="0"/>
                <a:sym typeface="Calibri Bold" charset="0"/>
              </a:rPr>
              <a:t>Deepen teachers’ math and science content and </a:t>
            </a:r>
            <a:r>
              <a:rPr lang="en-US" altLang="en-US" sz="2400">
                <a:solidFill>
                  <a:srgbClr val="FFC000"/>
                </a:solidFill>
                <a:latin typeface="Calibri Bold" charset="0"/>
                <a:ea typeface="Calibri Bold" charset="0"/>
                <a:cs typeface="Calibri Bold" charset="0"/>
                <a:sym typeface="Calibri Bold" charset="0"/>
              </a:rPr>
              <a:t>pedagogical content knowledge</a:t>
            </a:r>
            <a:r>
              <a:rPr lang="en-US" altLang="en-US" sz="2400">
                <a:solidFill>
                  <a:srgbClr val="FFFFFF"/>
                </a:solidFill>
                <a:latin typeface="Calibri Bold" charset="0"/>
                <a:ea typeface="Calibri Bold" charset="0"/>
                <a:cs typeface="Calibri Bold" charset="0"/>
                <a:sym typeface="Calibri Bold" charset="0"/>
              </a:rPr>
              <a:t>. </a:t>
            </a:r>
          </a:p>
          <a:p>
            <a:pPr>
              <a:spcBef>
                <a:spcPts val="2000"/>
              </a:spcBef>
              <a:buClr>
                <a:srgbClr val="FFFFFF"/>
              </a:buClr>
              <a:buSzPct val="100000"/>
              <a:buFont typeface="Calibri" charset="0"/>
              <a:buChar char="•"/>
            </a:pPr>
            <a:r>
              <a:rPr lang="en-US" altLang="en-US" sz="2400">
                <a:solidFill>
                  <a:srgbClr val="FFFFFF"/>
                </a:solidFill>
                <a:latin typeface="Calibri Bold" charset="0"/>
                <a:ea typeface="Calibri Bold" charset="0"/>
                <a:cs typeface="Calibri Bold" charset="0"/>
                <a:sym typeface="Calibri Bold" charset="0"/>
              </a:rPr>
              <a:t>Strengthen teachers’ ability to engage students in math and science practices in everyday instruction.</a:t>
            </a:r>
          </a:p>
          <a:p>
            <a:pPr>
              <a:spcBef>
                <a:spcPts val="2000"/>
              </a:spcBef>
              <a:buClr>
                <a:srgbClr val="FFFFFF"/>
              </a:buClr>
              <a:buSzPct val="100000"/>
              <a:buFont typeface="Calibri" charset="0"/>
              <a:buChar char="•"/>
            </a:pPr>
            <a:r>
              <a:rPr lang="en-US" altLang="en-US" sz="2400">
                <a:solidFill>
                  <a:srgbClr val="FFFFFF"/>
                </a:solidFill>
                <a:latin typeface="Calibri Bold" charset="0"/>
                <a:ea typeface="Calibri Bold" charset="0"/>
                <a:cs typeface="Calibri Bold" charset="0"/>
                <a:sym typeface="Calibri Bold" charset="0"/>
              </a:rPr>
              <a:t>Strengthen teachers’ ability to develop and implement learning experiences aligned with CCSS and NGSS.</a:t>
            </a:r>
          </a:p>
        </p:txBody>
      </p:sp>
      <p:sp>
        <p:nvSpPr>
          <p:cNvPr id="61446" name="Rectangle 15"/>
          <p:cNvSpPr>
            <a:spLocks/>
          </p:cNvSpPr>
          <p:nvPr/>
        </p:nvSpPr>
        <p:spPr bwMode="auto">
          <a:xfrm>
            <a:off x="2263776" y="6061075"/>
            <a:ext cx="766762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r>
              <a:rPr lang="en-US" altLang="en-US" sz="4400">
                <a:solidFill>
                  <a:srgbClr val="FFFFFF"/>
                </a:solidFill>
                <a:latin typeface="Calibri Bold" charset="0"/>
                <a:ea typeface="Calibri Bold" charset="0"/>
                <a:cs typeface="Calibri Bold" charset="0"/>
                <a:sym typeface="Calibri Bold" charset="0"/>
              </a:rPr>
              <a:t>SEISMIC Summer Academy Goals</a:t>
            </a:r>
          </a:p>
        </p:txBody>
      </p:sp>
    </p:spTree>
    <p:extLst>
      <p:ext uri="{BB962C8B-B14F-4D97-AF65-F5344CB8AC3E}">
        <p14:creationId xmlns:p14="http://schemas.microsoft.com/office/powerpoint/2010/main" val="3116954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089" name="Group 10"/>
          <p:cNvGrpSpPr>
            <a:grpSpLocks/>
          </p:cNvGrpSpPr>
          <p:nvPr/>
        </p:nvGrpSpPr>
        <p:grpSpPr bwMode="auto">
          <a:xfrm>
            <a:off x="1519238" y="1"/>
            <a:ext cx="9148763" cy="6862763"/>
            <a:chOff x="0" y="0"/>
            <a:chExt cx="5763" cy="4323"/>
          </a:xfrm>
        </p:grpSpPr>
        <p:pic>
          <p:nvPicPr>
            <p:cNvPr id="89095" name="Picture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9096"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9097"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9098" name="Picture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5"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89103"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89099"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89100"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DD5143E9-82CF-0C4C-9ECF-77034848C2FC}"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20</a:t>
            </a:fld>
            <a:endParaRPr lang="en-US" altLang="en-US" sz="2800">
              <a:solidFill>
                <a:srgbClr val="FFFFFF"/>
              </a:solidFill>
              <a:latin typeface="Gill Sans" charset="0"/>
              <a:ea typeface="Gill Sans" charset="0"/>
              <a:cs typeface="Gill Sans" charset="0"/>
              <a:sym typeface="Gill Sans" charset="0"/>
            </a:endParaRPr>
          </a:p>
        </p:txBody>
      </p:sp>
      <p:sp>
        <p:nvSpPr>
          <p:cNvPr id="89101" name="Rectangle 13"/>
          <p:cNvSpPr>
            <a:spLocks noGrp="1" noChangeArrowheads="1"/>
          </p:cNvSpPr>
          <p:nvPr>
            <p:ph type="title"/>
          </p:nvPr>
        </p:nvSpPr>
        <p:spPr>
          <a:xfrm>
            <a:off x="2819400" y="133351"/>
            <a:ext cx="6172200" cy="2276475"/>
          </a:xfrm>
        </p:spPr>
        <p:txBody>
          <a:bodyPr vert="horz" lIns="38100" tIns="38100" rIns="30468" bIns="38100" rtlCol="0" anchor="ctr">
            <a:normAutofit/>
          </a:bodyPr>
          <a:lstStyle/>
          <a:p>
            <a:pPr eaLnBrk="1" hangingPunct="1">
              <a:defRPr/>
            </a:pPr>
            <a:r>
              <a:rPr lang="en-US" altLang="en-US" dirty="0" smtClean="0">
                <a:solidFill>
                  <a:schemeClr val="bg1"/>
                </a:solidFill>
              </a:rPr>
              <a:t>Three Shifts in ELA/Literacy</a:t>
            </a:r>
          </a:p>
        </p:txBody>
      </p:sp>
      <p:sp>
        <p:nvSpPr>
          <p:cNvPr id="89102" name="Rectangle 14"/>
          <p:cNvSpPr>
            <a:spLocks noGrp="1" noChangeArrowheads="1"/>
          </p:cNvSpPr>
          <p:nvPr>
            <p:ph type="body" idx="1"/>
          </p:nvPr>
        </p:nvSpPr>
        <p:spPr>
          <a:xfrm>
            <a:off x="3009900" y="2819400"/>
            <a:ext cx="6103938" cy="4038600"/>
          </a:xfrm>
          <a:extLst>
            <a:ext uri="{91240B29-F687-4F45-9708-019B960494DF}">
              <a14:hiddenLine xmlns:a14="http://schemas.microsoft.com/office/drawing/2010/main" w="9525">
                <a:solidFill>
                  <a:schemeClr val="tx1"/>
                </a:solidFill>
                <a:miter lim="800000"/>
                <a:headEnd/>
                <a:tailEnd/>
              </a14:hiddenLine>
            </a:ext>
          </a:extLst>
        </p:spPr>
        <p:txBody>
          <a:bodyPr vert="horz" lIns="38100" tIns="38100" rIns="30468" bIns="38100" rtlCol="0">
            <a:normAutofit/>
          </a:bodyPr>
          <a:lstStyle/>
          <a:p>
            <a:pPr marL="330200" indent="-330200">
              <a:lnSpc>
                <a:spcPct val="114000"/>
              </a:lnSpc>
              <a:spcBef>
                <a:spcPct val="0"/>
              </a:spcBef>
              <a:buSzPct val="99000"/>
              <a:buFont typeface="Calibri" charset="0"/>
              <a:buAutoNum type="arabicPeriod"/>
              <a:tabLst>
                <a:tab pos="381000" algn="l"/>
                <a:tab pos="495300" algn="l"/>
                <a:tab pos="546100" algn="l"/>
                <a:tab pos="939800" algn="l"/>
              </a:tabLst>
            </a:pPr>
            <a:r>
              <a:rPr lang="en-US" altLang="en-US" sz="2400"/>
              <a:t>Building knowledge through </a:t>
            </a:r>
            <a:r>
              <a:rPr lang="en-US" altLang="en-US" sz="2400" b="1">
                <a:solidFill>
                  <a:srgbClr val="00B0F0"/>
                </a:solidFill>
              </a:rPr>
              <a:t>content-rich nonfiction </a:t>
            </a:r>
            <a:endParaRPr lang="en-US" altLang="en-US" sz="2400" b="1">
              <a:solidFill>
                <a:srgbClr val="00B0F0"/>
              </a:solidFill>
              <a:ea typeface="ヒラギノ明朝 ProN W6" charset="-128"/>
              <a:cs typeface="ヒラギノ明朝 ProN W6" charset="-128"/>
            </a:endParaRPr>
          </a:p>
          <a:p>
            <a:pPr marL="330200" indent="-330200">
              <a:lnSpc>
                <a:spcPct val="114000"/>
              </a:lnSpc>
              <a:spcBef>
                <a:spcPts val="900"/>
              </a:spcBef>
              <a:buSzPct val="99000"/>
              <a:buFont typeface="Calibri" charset="0"/>
              <a:buAutoNum type="arabicPeriod"/>
              <a:tabLst>
                <a:tab pos="381000" algn="l"/>
                <a:tab pos="495300" algn="l"/>
                <a:tab pos="546100" algn="l"/>
                <a:tab pos="939800" algn="l"/>
              </a:tabLst>
            </a:pPr>
            <a:r>
              <a:rPr lang="en-US" altLang="en-US" sz="2400">
                <a:solidFill>
                  <a:srgbClr val="00B0F0"/>
                </a:solidFill>
              </a:rPr>
              <a:t>Reading, writing and speaking grounded in </a:t>
            </a:r>
            <a:r>
              <a:rPr lang="en-US" altLang="en-US" sz="2400" b="1">
                <a:solidFill>
                  <a:srgbClr val="00B0F0"/>
                </a:solidFill>
              </a:rPr>
              <a:t>evidence </a:t>
            </a:r>
            <a:r>
              <a:rPr lang="en-US" altLang="en-US" sz="2400"/>
              <a:t>from text, both literary and informational</a:t>
            </a:r>
          </a:p>
          <a:p>
            <a:pPr marL="330200" indent="-330200">
              <a:lnSpc>
                <a:spcPct val="114000"/>
              </a:lnSpc>
              <a:spcBef>
                <a:spcPts val="900"/>
              </a:spcBef>
              <a:buSzPct val="99000"/>
              <a:buFont typeface="Calibri" charset="0"/>
              <a:buAutoNum type="arabicPeriod"/>
              <a:tabLst>
                <a:tab pos="381000" algn="l"/>
                <a:tab pos="495300" algn="l"/>
                <a:tab pos="546100" algn="l"/>
                <a:tab pos="939800" algn="l"/>
              </a:tabLst>
            </a:pPr>
            <a:r>
              <a:rPr lang="en-US" altLang="en-US" sz="2400"/>
              <a:t>Regular practice with </a:t>
            </a:r>
            <a:r>
              <a:rPr lang="en-US" altLang="en-US" sz="2400">
                <a:solidFill>
                  <a:srgbClr val="00B0F0"/>
                </a:solidFill>
              </a:rPr>
              <a:t>complex</a:t>
            </a:r>
            <a:r>
              <a:rPr lang="en-US" altLang="en-US" sz="2400" b="1"/>
              <a:t> text </a:t>
            </a:r>
            <a:r>
              <a:rPr lang="en-US" altLang="en-US" sz="2400"/>
              <a:t>and its </a:t>
            </a:r>
            <a:r>
              <a:rPr lang="en-US" altLang="en-US" sz="2400" b="1">
                <a:solidFill>
                  <a:srgbClr val="00B0F0"/>
                </a:solidFill>
              </a:rPr>
              <a:t>academic language</a:t>
            </a:r>
            <a:endParaRPr lang="en-US" altLang="en-US" sz="2400" b="1">
              <a:solidFill>
                <a:srgbClr val="00B0F0"/>
              </a:solidFill>
              <a:ea typeface="ヒラギノ明朝 ProN W6" charset="-128"/>
              <a:cs typeface="ヒラギノ明朝 ProN W6" charset="-128"/>
            </a:endParaRPr>
          </a:p>
        </p:txBody>
      </p:sp>
      <p:sp>
        <p:nvSpPr>
          <p:cNvPr id="89094" name="Rectangle 15"/>
          <p:cNvSpPr>
            <a:spLocks/>
          </p:cNvSpPr>
          <p:nvPr/>
        </p:nvSpPr>
        <p:spPr bwMode="auto">
          <a:xfrm>
            <a:off x="7762875" y="5453063"/>
            <a:ext cx="16129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40639" bIns="0" anchor="b"/>
          <a:lstStyle>
            <a:lvl1pPr marL="39688">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r>
              <a:rPr lang="en-US" altLang="en-US" sz="2800">
                <a:solidFill>
                  <a:srgbClr val="FFFFFF"/>
                </a:solidFill>
                <a:latin typeface="Arial" charset="0"/>
                <a:ea typeface="Arial" charset="0"/>
                <a:cs typeface="Arial" charset="0"/>
                <a:sym typeface="Arial" charset="0"/>
              </a:rPr>
              <a:t>20</a:t>
            </a:r>
          </a:p>
        </p:txBody>
      </p:sp>
    </p:spTree>
    <p:extLst>
      <p:ext uri="{BB962C8B-B14F-4D97-AF65-F5344CB8AC3E}">
        <p14:creationId xmlns:p14="http://schemas.microsoft.com/office/powerpoint/2010/main" val="7211033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37" name="Group 10"/>
          <p:cNvGrpSpPr>
            <a:grpSpLocks/>
          </p:cNvGrpSpPr>
          <p:nvPr/>
        </p:nvGrpSpPr>
        <p:grpSpPr bwMode="auto">
          <a:xfrm>
            <a:off x="1519238" y="1"/>
            <a:ext cx="9148763" cy="6862763"/>
            <a:chOff x="0" y="0"/>
            <a:chExt cx="5763" cy="4323"/>
          </a:xfrm>
        </p:grpSpPr>
        <p:pic>
          <p:nvPicPr>
            <p:cNvPr id="91142" name="Picture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1143"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1144"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1145" name="Picture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1146" name="Picture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4"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5"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91147"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91148"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9DAC53D6-B1C0-BC4F-8662-DEB1108F8B59}"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21</a:t>
            </a:fld>
            <a:endParaRPr lang="en-US" altLang="en-US" sz="2800">
              <a:solidFill>
                <a:srgbClr val="FFFFFF"/>
              </a:solidFill>
              <a:latin typeface="Gill Sans" charset="0"/>
              <a:ea typeface="Gill Sans" charset="0"/>
              <a:cs typeface="Gill Sans" charset="0"/>
              <a:sym typeface="Gill Sans" charset="0"/>
            </a:endParaRPr>
          </a:p>
        </p:txBody>
      </p:sp>
      <p:sp>
        <p:nvSpPr>
          <p:cNvPr id="91149" name="Rectangle 13"/>
          <p:cNvSpPr>
            <a:spLocks noGrp="1" noChangeArrowheads="1"/>
          </p:cNvSpPr>
          <p:nvPr>
            <p:ph type="title"/>
          </p:nvPr>
        </p:nvSpPr>
        <p:spPr>
          <a:xfrm>
            <a:off x="2146300" y="1"/>
            <a:ext cx="7886700" cy="2709863"/>
          </a:xfrm>
        </p:spPr>
        <p:txBody>
          <a:bodyPr vert="horz" lIns="91440" tIns="45720" rIns="132080" bIns="45720" rtlCol="0" anchor="ctr">
            <a:normAutofit/>
          </a:bodyPr>
          <a:lstStyle/>
          <a:p>
            <a:pPr eaLnBrk="1" hangingPunct="1">
              <a:defRPr/>
            </a:pPr>
            <a:r>
              <a:rPr lang="en-US" altLang="en-US" sz="3100" dirty="0">
                <a:solidFill>
                  <a:schemeClr val="bg1"/>
                </a:solidFill>
                <a:latin typeface="ＭＳ Ｐゴシック" charset="-128"/>
                <a:ea typeface="ＭＳ Ｐゴシック" charset="-128"/>
                <a:sym typeface="ＭＳ Ｐゴシック" charset="-128"/>
              </a:rPr>
              <a:t/>
            </a:r>
            <a:br>
              <a:rPr lang="en-US" altLang="en-US" sz="3100" dirty="0">
                <a:solidFill>
                  <a:schemeClr val="bg1"/>
                </a:solidFill>
                <a:latin typeface="ＭＳ Ｐゴシック" charset="-128"/>
                <a:ea typeface="ＭＳ Ｐゴシック" charset="-128"/>
                <a:sym typeface="ＭＳ Ｐゴシック" charset="-128"/>
              </a:rPr>
            </a:br>
            <a:r>
              <a:rPr lang="en-US" altLang="en-US" sz="3100" dirty="0">
                <a:solidFill>
                  <a:schemeClr val="bg1"/>
                </a:solidFill>
              </a:rPr>
              <a:t>SEISMIC Content learning logs---Reflections on the material we are learning</a:t>
            </a:r>
          </a:p>
        </p:txBody>
      </p:sp>
      <p:sp>
        <p:nvSpPr>
          <p:cNvPr id="91150" name="Rectangle 14"/>
          <p:cNvSpPr>
            <a:spLocks noGrp="1" noChangeArrowheads="1"/>
          </p:cNvSpPr>
          <p:nvPr>
            <p:ph type="body" idx="1"/>
          </p:nvPr>
        </p:nvSpPr>
        <p:spPr>
          <a:xfrm>
            <a:off x="2078038" y="2816225"/>
            <a:ext cx="7886700" cy="4351338"/>
          </a:xfrm>
        </p:spPr>
        <p:txBody>
          <a:bodyPr vert="horz" lIns="91440" tIns="45720" rIns="132080" bIns="45720" rtlCol="0">
            <a:normAutofit/>
          </a:bodyPr>
          <a:lstStyle/>
          <a:p>
            <a:pPr marL="230188" indent="-190500">
              <a:defRPr/>
            </a:pPr>
            <a:r>
              <a:rPr lang="en-US" altLang="en-US" smtClean="0"/>
              <a:t>Record the process we went through in learning something new</a:t>
            </a:r>
          </a:p>
          <a:p>
            <a:pPr marL="230188" indent="-190500">
              <a:defRPr/>
            </a:pPr>
            <a:r>
              <a:rPr lang="en-US" altLang="en-US" smtClean="0"/>
              <a:t>Questions we want to have clarified</a:t>
            </a:r>
          </a:p>
          <a:p>
            <a:pPr marL="230188" indent="-190500">
              <a:defRPr/>
            </a:pPr>
            <a:r>
              <a:rPr lang="en-US" altLang="en-US" smtClean="0"/>
              <a:t>Specifics from the content professors</a:t>
            </a:r>
          </a:p>
        </p:txBody>
      </p:sp>
    </p:spTree>
    <p:extLst>
      <p:ext uri="{BB962C8B-B14F-4D97-AF65-F5344CB8AC3E}">
        <p14:creationId xmlns:p14="http://schemas.microsoft.com/office/powerpoint/2010/main" val="480487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89" name="Group 10"/>
          <p:cNvGrpSpPr>
            <a:grpSpLocks/>
          </p:cNvGrpSpPr>
          <p:nvPr/>
        </p:nvGrpSpPr>
        <p:grpSpPr bwMode="auto">
          <a:xfrm>
            <a:off x="1519238" y="1"/>
            <a:ext cx="9148763" cy="6862763"/>
            <a:chOff x="0" y="0"/>
            <a:chExt cx="5763" cy="4323"/>
          </a:xfrm>
        </p:grpSpPr>
        <p:pic>
          <p:nvPicPr>
            <p:cNvPr id="63495" name="Picture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3496"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3497"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3498" name="Picture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5"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63503"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63499"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63500"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BF6A3235-EF2F-524E-A6CF-4F0DFEB25F67}"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3</a:t>
            </a:fld>
            <a:endParaRPr lang="en-US" altLang="en-US" sz="2800">
              <a:solidFill>
                <a:srgbClr val="FFFFFF"/>
              </a:solidFill>
              <a:latin typeface="Gill Sans" charset="0"/>
              <a:ea typeface="Gill Sans" charset="0"/>
              <a:cs typeface="Gill Sans" charset="0"/>
              <a:sym typeface="Gill Sans" charset="0"/>
            </a:endParaRPr>
          </a:p>
        </p:txBody>
      </p:sp>
      <p:sp>
        <p:nvSpPr>
          <p:cNvPr id="63501" name="Rectangle 13"/>
          <p:cNvSpPr>
            <a:spLocks noGrp="1" noChangeArrowheads="1"/>
          </p:cNvSpPr>
          <p:nvPr>
            <p:ph type="title"/>
          </p:nvPr>
        </p:nvSpPr>
        <p:spPr>
          <a:xfrm>
            <a:off x="2389189" y="74614"/>
            <a:ext cx="6345237" cy="2414587"/>
          </a:xfrm>
        </p:spPr>
        <p:txBody>
          <a:bodyPr vert="horz" lIns="91440" tIns="45720" rIns="132080" bIns="45720" rtlCol="0" anchor="ctr">
            <a:normAutofit/>
          </a:bodyPr>
          <a:lstStyle/>
          <a:p>
            <a:pPr eaLnBrk="1" hangingPunct="1">
              <a:defRPr/>
            </a:pPr>
            <a:r>
              <a:rPr lang="en-US" altLang="en-US" dirty="0" smtClean="0">
                <a:solidFill>
                  <a:schemeClr val="bg1"/>
                </a:solidFill>
              </a:rPr>
              <a:t>Our SEISMIC Pedagogical Learning Log</a:t>
            </a:r>
          </a:p>
        </p:txBody>
      </p:sp>
      <p:sp>
        <p:nvSpPr>
          <p:cNvPr id="63502" name="Rectangle 14"/>
          <p:cNvSpPr>
            <a:spLocks noGrp="1" noChangeArrowheads="1"/>
          </p:cNvSpPr>
          <p:nvPr>
            <p:ph type="body" idx="1"/>
          </p:nvPr>
        </p:nvSpPr>
        <p:spPr>
          <a:xfrm>
            <a:off x="838200" y="2435225"/>
            <a:ext cx="10515600" cy="3741738"/>
          </a:xfrm>
        </p:spPr>
        <p:txBody>
          <a:bodyPr vert="horz" lIns="91440" tIns="45720" rIns="132080" bIns="45720" rtlCol="0">
            <a:normAutofit/>
          </a:bodyPr>
          <a:lstStyle/>
          <a:p>
            <a:pPr>
              <a:tabLst>
                <a:tab pos="6159500" algn="l"/>
                <a:tab pos="6438900" algn="l"/>
              </a:tabLst>
            </a:pPr>
            <a:r>
              <a:rPr lang="en-US" altLang="en-US" sz="2200"/>
              <a:t>A new notebook—please don’t start writing in it yet!</a:t>
            </a:r>
          </a:p>
          <a:p>
            <a:pPr>
              <a:tabLst>
                <a:tab pos="6159500" algn="l"/>
                <a:tab pos="6438900" algn="l"/>
              </a:tabLst>
            </a:pPr>
            <a:endParaRPr lang="en-US" altLang="en-US" sz="2200" dirty="0"/>
          </a:p>
          <a:p>
            <a:pPr>
              <a:tabLst>
                <a:tab pos="6159500" algn="l"/>
                <a:tab pos="6438900" algn="l"/>
              </a:tabLst>
            </a:pPr>
            <a:r>
              <a:rPr lang="en-US" altLang="en-US" sz="2200" dirty="0"/>
              <a:t>Open to page 5 (leave a few blank pages in the front)</a:t>
            </a:r>
          </a:p>
          <a:p>
            <a:pPr>
              <a:tabLst>
                <a:tab pos="6159500" algn="l"/>
                <a:tab pos="6438900" algn="l"/>
              </a:tabLst>
            </a:pPr>
            <a:endParaRPr lang="en-US" altLang="en-US" sz="2200" dirty="0"/>
          </a:p>
          <a:p>
            <a:pPr>
              <a:tabLst>
                <a:tab pos="6159500" algn="l"/>
                <a:tab pos="6438900" algn="l"/>
              </a:tabLst>
            </a:pPr>
            <a:r>
              <a:rPr lang="en-US" altLang="en-US" sz="2200" dirty="0"/>
              <a:t>Tabs available at your tables if you want to use them</a:t>
            </a:r>
          </a:p>
        </p:txBody>
      </p:sp>
    </p:spTree>
    <p:extLst>
      <p:ext uri="{BB962C8B-B14F-4D97-AF65-F5344CB8AC3E}">
        <p14:creationId xmlns:p14="http://schemas.microsoft.com/office/powerpoint/2010/main" val="15535192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7" name="Group 10"/>
          <p:cNvGrpSpPr>
            <a:grpSpLocks/>
          </p:cNvGrpSpPr>
          <p:nvPr/>
        </p:nvGrpSpPr>
        <p:grpSpPr bwMode="auto">
          <a:xfrm>
            <a:off x="1453357" y="0"/>
            <a:ext cx="9148763" cy="6862763"/>
            <a:chOff x="0" y="0"/>
            <a:chExt cx="5763" cy="4323"/>
          </a:xfrm>
        </p:grpSpPr>
        <p:pic>
          <p:nvPicPr>
            <p:cNvPr id="65544" name="Picture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5545"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5546"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65551"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65552"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65547"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65548"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8AE12CBC-F0EA-E54F-91CB-6695EFBAD54C}"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4</a:t>
            </a:fld>
            <a:endParaRPr lang="en-US" altLang="en-US" sz="2800">
              <a:solidFill>
                <a:srgbClr val="FFFFFF"/>
              </a:solidFill>
              <a:latin typeface="Gill Sans" charset="0"/>
              <a:ea typeface="Gill Sans" charset="0"/>
              <a:cs typeface="Gill Sans" charset="0"/>
              <a:sym typeface="Gill Sans" charset="0"/>
            </a:endParaRPr>
          </a:p>
        </p:txBody>
      </p:sp>
      <p:sp>
        <p:nvSpPr>
          <p:cNvPr id="65549" name="Rectangle 13"/>
          <p:cNvSpPr>
            <a:spLocks noGrp="1" noChangeArrowheads="1"/>
          </p:cNvSpPr>
          <p:nvPr>
            <p:ph type="title"/>
          </p:nvPr>
        </p:nvSpPr>
        <p:spPr>
          <a:xfrm>
            <a:off x="2009776" y="365125"/>
            <a:ext cx="7072311" cy="1543050"/>
          </a:xfrm>
        </p:spPr>
        <p:txBody>
          <a:bodyPr vert="horz" lIns="91440" tIns="45720" rIns="132080" bIns="45720" rtlCol="0" anchor="ctr">
            <a:normAutofit/>
          </a:bodyPr>
          <a:lstStyle/>
          <a:p>
            <a:pPr eaLnBrk="1" hangingPunct="1">
              <a:defRPr/>
            </a:pPr>
            <a:r>
              <a:rPr lang="en-US" altLang="en-US" dirty="0" smtClean="0">
                <a:solidFill>
                  <a:schemeClr val="bg1"/>
                </a:solidFill>
              </a:rPr>
              <a:t>Our SEISMIC Pedagogical Learning Log</a:t>
            </a:r>
          </a:p>
        </p:txBody>
      </p:sp>
      <p:sp>
        <p:nvSpPr>
          <p:cNvPr id="65550" name="Rectangle 14"/>
          <p:cNvSpPr>
            <a:spLocks noGrp="1" noChangeArrowheads="1"/>
          </p:cNvSpPr>
          <p:nvPr>
            <p:ph type="body" idx="1"/>
          </p:nvPr>
        </p:nvSpPr>
        <p:spPr>
          <a:xfrm>
            <a:off x="2390776" y="2489200"/>
            <a:ext cx="3636963" cy="4368800"/>
          </a:xfrm>
        </p:spPr>
        <p:txBody>
          <a:bodyPr vert="horz" lIns="91440" tIns="45720" rIns="132080" bIns="45720" rtlCol="0">
            <a:normAutofit/>
          </a:bodyPr>
          <a:lstStyle/>
          <a:p>
            <a:pPr eaLnBrk="1" hangingPunct="1"/>
            <a:r>
              <a:rPr lang="en-US" altLang="en-US"/>
              <a:t>LEFT SIDE –student page</a:t>
            </a:r>
          </a:p>
          <a:p>
            <a:pPr eaLnBrk="1" hangingPunct="1"/>
            <a:endParaRPr lang="en-US" altLang="en-US"/>
          </a:p>
          <a:p>
            <a:pPr eaLnBrk="1" hangingPunct="1"/>
            <a:r>
              <a:rPr lang="en-US" altLang="en-US"/>
              <a:t>My thinking	</a:t>
            </a:r>
          </a:p>
        </p:txBody>
      </p:sp>
      <p:sp>
        <p:nvSpPr>
          <p:cNvPr id="65542" name="Rectangle 15"/>
          <p:cNvSpPr>
            <a:spLocks/>
          </p:cNvSpPr>
          <p:nvPr/>
        </p:nvSpPr>
        <p:spPr bwMode="auto">
          <a:xfrm>
            <a:off x="6494463" y="2057400"/>
            <a:ext cx="30988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40639" bIns="0"/>
          <a:lstStyle>
            <a:lvl1pPr marL="382588" indent="-342900">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eaLnBrk="1" hangingPunct="1"/>
            <a:endParaRPr lang="en-US" altLang="en-US">
              <a:ea typeface="Century Gothic" charset="0"/>
              <a:cs typeface="Century Gothic" charset="0"/>
            </a:endParaRPr>
          </a:p>
          <a:p>
            <a:pPr eaLnBrk="1" hangingPunct="1"/>
            <a:r>
              <a:rPr lang="en-US" altLang="en-US">
                <a:ea typeface="Century Gothic" charset="0"/>
                <a:cs typeface="Century Gothic" charset="0"/>
              </a:rPr>
              <a:t>RIGHT SIDE-teacher page</a:t>
            </a:r>
          </a:p>
          <a:p>
            <a:pPr eaLnBrk="1" hangingPunct="1">
              <a:buClrTx/>
              <a:buSzTx/>
              <a:buFontTx/>
              <a:buNone/>
            </a:pPr>
            <a:endParaRPr lang="en-US" altLang="en-US">
              <a:ea typeface="Century Gothic" charset="0"/>
              <a:cs typeface="Century Gothic" charset="0"/>
            </a:endParaRPr>
          </a:p>
          <a:p>
            <a:pPr eaLnBrk="1" hangingPunct="1"/>
            <a:r>
              <a:rPr lang="en-US" altLang="en-US">
                <a:ea typeface="Century Gothic" charset="0"/>
                <a:cs typeface="Century Gothic" charset="0"/>
              </a:rPr>
              <a:t>Information</a:t>
            </a:r>
          </a:p>
        </p:txBody>
      </p:sp>
      <p:sp>
        <p:nvSpPr>
          <p:cNvPr id="65543" name="Rectangle 16"/>
          <p:cNvSpPr>
            <a:spLocks/>
          </p:cNvSpPr>
          <p:nvPr/>
        </p:nvSpPr>
        <p:spPr bwMode="auto">
          <a:xfrm>
            <a:off x="9204325" y="555625"/>
            <a:ext cx="8001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40639" bIns="0" anchor="b"/>
          <a:lstStyle>
            <a:lvl1pPr marL="39688">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endParaRPr lang="en-US" altLang="en-US" sz="2800" dirty="0">
              <a:solidFill>
                <a:srgbClr val="FFFFFF"/>
              </a:solidFill>
              <a:latin typeface="Gill Sans" charset="0"/>
              <a:ea typeface="Gill Sans" charset="0"/>
              <a:cs typeface="Gill Sans" charset="0"/>
              <a:sym typeface="Gill Sans" charset="0"/>
            </a:endParaRPr>
          </a:p>
        </p:txBody>
      </p:sp>
    </p:spTree>
    <p:extLst>
      <p:ext uri="{BB962C8B-B14F-4D97-AF65-F5344CB8AC3E}">
        <p14:creationId xmlns:p14="http://schemas.microsoft.com/office/powerpoint/2010/main" val="21139712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5" name="Group 10"/>
          <p:cNvGrpSpPr>
            <a:grpSpLocks/>
          </p:cNvGrpSpPr>
          <p:nvPr/>
        </p:nvGrpSpPr>
        <p:grpSpPr bwMode="auto">
          <a:xfrm>
            <a:off x="1519238" y="1"/>
            <a:ext cx="9148763" cy="6862763"/>
            <a:chOff x="0" y="0"/>
            <a:chExt cx="5763" cy="4323"/>
          </a:xfrm>
        </p:grpSpPr>
        <p:pic>
          <p:nvPicPr>
            <p:cNvPr id="67592" name="Picture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7593"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7594"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67599"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67600"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67595"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67596"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E8CF8149-94A9-DC42-BA0F-058AB338DE39}"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5</a:t>
            </a:fld>
            <a:endParaRPr lang="en-US" altLang="en-US" sz="2800">
              <a:solidFill>
                <a:srgbClr val="FFFFFF"/>
              </a:solidFill>
              <a:latin typeface="Gill Sans" charset="0"/>
              <a:ea typeface="Gill Sans" charset="0"/>
              <a:cs typeface="Gill Sans" charset="0"/>
              <a:sym typeface="Gill Sans" charset="0"/>
            </a:endParaRPr>
          </a:p>
        </p:txBody>
      </p:sp>
      <p:sp>
        <p:nvSpPr>
          <p:cNvPr id="67597" name="Rectangle 13"/>
          <p:cNvSpPr>
            <a:spLocks noGrp="1" noChangeArrowheads="1"/>
          </p:cNvSpPr>
          <p:nvPr>
            <p:ph type="title"/>
          </p:nvPr>
        </p:nvSpPr>
        <p:spPr>
          <a:xfrm>
            <a:off x="2093913" y="533400"/>
            <a:ext cx="7886700" cy="1327150"/>
          </a:xfrm>
        </p:spPr>
        <p:txBody>
          <a:bodyPr vert="horz" lIns="91440" tIns="45720" rIns="132080" bIns="45720" rtlCol="0" anchor="ctr">
            <a:normAutofit/>
          </a:bodyPr>
          <a:lstStyle/>
          <a:p>
            <a:pPr eaLnBrk="1" hangingPunct="1">
              <a:defRPr/>
            </a:pPr>
            <a:r>
              <a:rPr lang="en-US" altLang="en-US" dirty="0" smtClean="0"/>
              <a:t> </a:t>
            </a:r>
          </a:p>
        </p:txBody>
      </p:sp>
      <p:sp>
        <p:nvSpPr>
          <p:cNvPr id="67598" name="Rectangle 14"/>
          <p:cNvSpPr>
            <a:spLocks noGrp="1" noChangeArrowheads="1"/>
          </p:cNvSpPr>
          <p:nvPr>
            <p:ph type="body" idx="1"/>
          </p:nvPr>
        </p:nvSpPr>
        <p:spPr>
          <a:xfrm>
            <a:off x="2262188" y="125414"/>
            <a:ext cx="3867150" cy="5648325"/>
          </a:xfrm>
        </p:spPr>
        <p:txBody>
          <a:bodyPr vert="horz" lIns="91440" tIns="45720" rIns="132080" bIns="45720" rtlCol="0">
            <a:normAutofit/>
          </a:bodyPr>
          <a:lstStyle/>
          <a:p>
            <a:pPr eaLnBrk="1" hangingPunct="1">
              <a:lnSpc>
                <a:spcPct val="90000"/>
              </a:lnSpc>
            </a:pPr>
            <a:endParaRPr lang="en-US" altLang="en-US" sz="1700" dirty="0"/>
          </a:p>
          <a:p>
            <a:pPr eaLnBrk="1" hangingPunct="1">
              <a:lnSpc>
                <a:spcPct val="90000"/>
              </a:lnSpc>
            </a:pPr>
            <a:endParaRPr lang="en-US" altLang="en-US" sz="1700" dirty="0"/>
          </a:p>
          <a:p>
            <a:pPr eaLnBrk="1" hangingPunct="1">
              <a:lnSpc>
                <a:spcPct val="90000"/>
              </a:lnSpc>
            </a:pPr>
            <a:endParaRPr lang="en-US" altLang="en-US" sz="1700" dirty="0"/>
          </a:p>
          <a:p>
            <a:pPr eaLnBrk="1" hangingPunct="1">
              <a:lnSpc>
                <a:spcPct val="90000"/>
              </a:lnSpc>
            </a:pPr>
            <a:r>
              <a:rPr lang="en-US" altLang="en-US" sz="1700" dirty="0">
                <a:solidFill>
                  <a:srgbClr val="FFFFFF"/>
                </a:solidFill>
              </a:rPr>
              <a:t>Left side – YOUR thinking</a:t>
            </a:r>
          </a:p>
          <a:p>
            <a:pPr eaLnBrk="1" hangingPunct="1">
              <a:lnSpc>
                <a:spcPct val="90000"/>
              </a:lnSpc>
              <a:buFont typeface="Wingdings 3" charset="2"/>
              <a:buNone/>
            </a:pPr>
            <a:endParaRPr lang="en-US" altLang="en-US" sz="1700" dirty="0"/>
          </a:p>
          <a:p>
            <a:pPr eaLnBrk="1" hangingPunct="1">
              <a:lnSpc>
                <a:spcPct val="90000"/>
              </a:lnSpc>
              <a:buFont typeface="Wingdings 3" charset="2"/>
              <a:buNone/>
            </a:pPr>
            <a:endParaRPr lang="en-US" altLang="en-US" dirty="0"/>
          </a:p>
          <a:p>
            <a:pPr eaLnBrk="1" hangingPunct="1">
              <a:lnSpc>
                <a:spcPct val="90000"/>
              </a:lnSpc>
              <a:buFont typeface="Wingdings 3" charset="2"/>
              <a:buNone/>
            </a:pPr>
            <a:r>
              <a:rPr lang="en-US" altLang="en-US" sz="1700" u="sng" dirty="0"/>
              <a:t>What I </a:t>
            </a:r>
            <a:r>
              <a:rPr lang="en-US" altLang="en-US" sz="1700" i="1" u="sng" dirty="0">
                <a:solidFill>
                  <a:srgbClr val="92D050"/>
                </a:solidFill>
              </a:rPr>
              <a:t>think </a:t>
            </a:r>
            <a:r>
              <a:rPr lang="en-US" altLang="en-US" sz="1700" u="sng" dirty="0"/>
              <a:t>I know about learning logs </a:t>
            </a:r>
          </a:p>
          <a:p>
            <a:pPr eaLnBrk="1" hangingPunct="1">
              <a:lnSpc>
                <a:spcPct val="90000"/>
              </a:lnSpc>
              <a:buFont typeface="Wingdings 3" charset="2"/>
              <a:buNone/>
            </a:pPr>
            <a:endParaRPr lang="en-US" altLang="en-US" sz="1700" dirty="0"/>
          </a:p>
          <a:p>
            <a:pPr eaLnBrk="1" hangingPunct="1">
              <a:lnSpc>
                <a:spcPct val="90000"/>
              </a:lnSpc>
              <a:buFont typeface="Wingdings 3" charset="2"/>
              <a:buNone/>
            </a:pPr>
            <a:endParaRPr lang="en-US" altLang="en-US" sz="1700" dirty="0"/>
          </a:p>
          <a:p>
            <a:pPr eaLnBrk="1" hangingPunct="1">
              <a:lnSpc>
                <a:spcPct val="90000"/>
              </a:lnSpc>
              <a:buFont typeface="Wingdings 3" charset="2"/>
              <a:buNone/>
            </a:pPr>
            <a:endParaRPr lang="en-US" altLang="en-US" sz="2200" dirty="0" smtClean="0"/>
          </a:p>
          <a:p>
            <a:pPr eaLnBrk="1" hangingPunct="1">
              <a:lnSpc>
                <a:spcPct val="90000"/>
              </a:lnSpc>
              <a:buFont typeface="Wingdings 3" charset="2"/>
              <a:buNone/>
            </a:pPr>
            <a:r>
              <a:rPr lang="en-US" altLang="en-US" sz="2200" dirty="0" smtClean="0"/>
              <a:t>Please </a:t>
            </a:r>
            <a:r>
              <a:rPr lang="en-US" altLang="en-US" sz="2200" dirty="0"/>
              <a:t>take about 2 minutes to consider what you think you already know about learning logs. There are many varieties etc.</a:t>
            </a:r>
          </a:p>
        </p:txBody>
      </p:sp>
      <p:sp>
        <p:nvSpPr>
          <p:cNvPr id="67590" name="Rectangle 15"/>
          <p:cNvSpPr>
            <a:spLocks/>
          </p:cNvSpPr>
          <p:nvPr/>
        </p:nvSpPr>
        <p:spPr bwMode="auto">
          <a:xfrm>
            <a:off x="6221413" y="152400"/>
            <a:ext cx="38862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40639" bIns="0"/>
          <a:lstStyle>
            <a:lvl1pPr marL="382588" indent="-342900">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eaLnBrk="1" hangingPunct="1">
              <a:lnSpc>
                <a:spcPct val="90000"/>
              </a:lnSpc>
            </a:pPr>
            <a:endParaRPr lang="en-US" altLang="en-US" sz="1700" dirty="0">
              <a:ea typeface="Century Gothic" charset="0"/>
              <a:cs typeface="Century Gothic" charset="0"/>
            </a:endParaRPr>
          </a:p>
          <a:p>
            <a:pPr eaLnBrk="1" hangingPunct="1">
              <a:lnSpc>
                <a:spcPct val="90000"/>
              </a:lnSpc>
            </a:pPr>
            <a:endParaRPr lang="en-US" altLang="en-US" sz="1700" dirty="0">
              <a:ea typeface="Century Gothic" charset="0"/>
              <a:cs typeface="Century Gothic" charset="0"/>
            </a:endParaRPr>
          </a:p>
          <a:p>
            <a:pPr eaLnBrk="1" hangingPunct="1">
              <a:lnSpc>
                <a:spcPct val="90000"/>
              </a:lnSpc>
            </a:pPr>
            <a:endParaRPr lang="en-US" altLang="en-US" sz="1700" dirty="0">
              <a:solidFill>
                <a:srgbClr val="FFFFFF"/>
              </a:solidFill>
              <a:ea typeface="Century Gothic" charset="0"/>
              <a:cs typeface="Century Gothic" charset="0"/>
            </a:endParaRPr>
          </a:p>
          <a:p>
            <a:pPr eaLnBrk="1" hangingPunct="1">
              <a:lnSpc>
                <a:spcPct val="90000"/>
              </a:lnSpc>
            </a:pPr>
            <a:r>
              <a:rPr lang="en-US" altLang="en-US" sz="1700" dirty="0">
                <a:solidFill>
                  <a:srgbClr val="FFFFFF"/>
                </a:solidFill>
                <a:ea typeface="Century Gothic" charset="0"/>
                <a:cs typeface="Century Gothic" charset="0"/>
              </a:rPr>
              <a:t>Right Side – Information</a:t>
            </a:r>
          </a:p>
          <a:p>
            <a:pPr eaLnBrk="1" hangingPunct="1">
              <a:lnSpc>
                <a:spcPct val="90000"/>
              </a:lnSpc>
            </a:pPr>
            <a:endParaRPr lang="en-US" altLang="en-US" sz="1700" dirty="0">
              <a:ea typeface="Century Gothic" charset="0"/>
              <a:cs typeface="Century Gothic" charset="0"/>
            </a:endParaRPr>
          </a:p>
          <a:p>
            <a:pPr eaLnBrk="1" hangingPunct="1">
              <a:lnSpc>
                <a:spcPct val="90000"/>
              </a:lnSpc>
              <a:buClrTx/>
              <a:buSzTx/>
              <a:buFontTx/>
              <a:buNone/>
            </a:pPr>
            <a:endParaRPr lang="en-US" altLang="en-US" sz="1700" u="sng" dirty="0">
              <a:ea typeface="Century Gothic" charset="0"/>
              <a:cs typeface="Century Gothic" charset="0"/>
            </a:endParaRPr>
          </a:p>
          <a:p>
            <a:pPr eaLnBrk="1" hangingPunct="1">
              <a:lnSpc>
                <a:spcPct val="90000"/>
              </a:lnSpc>
              <a:buClrTx/>
              <a:buSzTx/>
              <a:buFontTx/>
              <a:buNone/>
            </a:pPr>
            <a:r>
              <a:rPr lang="en-US" altLang="en-US" sz="1700" u="sng" dirty="0" smtClean="0">
                <a:ea typeface="Century Gothic" charset="0"/>
                <a:cs typeface="Century Gothic" charset="0"/>
              </a:rPr>
              <a:t>Name </a:t>
            </a:r>
            <a:r>
              <a:rPr lang="en-US" altLang="en-US" sz="1700" u="sng" dirty="0">
                <a:ea typeface="Century Gothic" charset="0"/>
                <a:cs typeface="Century Gothic" charset="0"/>
              </a:rPr>
              <a:t>of pedagogical move</a:t>
            </a:r>
            <a:r>
              <a:rPr lang="en-US" altLang="en-US" sz="1700" u="sng" dirty="0">
                <a:latin typeface="ＭＳ Ｐゴシック" charset="-128"/>
                <a:ea typeface="ＭＳ Ｐゴシック" charset="-128"/>
                <a:cs typeface="ヒラギノ角ゴ ProN W3" charset="-128"/>
                <a:sym typeface="ＭＳ Ｐゴシック" charset="-128"/>
              </a:rPr>
              <a:t>​</a:t>
            </a:r>
            <a:r>
              <a:rPr lang="en-US" altLang="en-US" sz="1700" u="sng" dirty="0">
                <a:ea typeface="Century Gothic" charset="0"/>
                <a:cs typeface="Century Gothic" charset="0"/>
              </a:rPr>
              <a:t>: </a:t>
            </a:r>
          </a:p>
          <a:p>
            <a:pPr eaLnBrk="1" hangingPunct="1">
              <a:lnSpc>
                <a:spcPct val="90000"/>
              </a:lnSpc>
              <a:buClrTx/>
              <a:buSzTx/>
              <a:buFontTx/>
              <a:buNone/>
            </a:pPr>
            <a:endParaRPr lang="en-US" altLang="en-US" sz="1700" dirty="0">
              <a:ea typeface="Century Gothic" charset="0"/>
              <a:cs typeface="Century Gothic" charset="0"/>
            </a:endParaRPr>
          </a:p>
          <a:p>
            <a:pPr eaLnBrk="1" hangingPunct="1">
              <a:lnSpc>
                <a:spcPct val="90000"/>
              </a:lnSpc>
              <a:buClrTx/>
              <a:buSzTx/>
              <a:buFontTx/>
              <a:buNone/>
            </a:pPr>
            <a:endParaRPr lang="en-US" altLang="en-US" sz="1700" dirty="0">
              <a:ea typeface="Century Gothic" charset="0"/>
              <a:cs typeface="Century Gothic" charset="0"/>
            </a:endParaRPr>
          </a:p>
          <a:p>
            <a:pPr eaLnBrk="1" hangingPunct="1">
              <a:lnSpc>
                <a:spcPct val="90000"/>
              </a:lnSpc>
              <a:buClrTx/>
              <a:buSzTx/>
              <a:buFontTx/>
              <a:buNone/>
            </a:pPr>
            <a:endParaRPr lang="en-US" altLang="en-US" sz="2200" dirty="0">
              <a:ea typeface="Century Gothic" charset="0"/>
              <a:cs typeface="Century Gothic" charset="0"/>
            </a:endParaRPr>
          </a:p>
          <a:p>
            <a:pPr eaLnBrk="1" hangingPunct="1">
              <a:lnSpc>
                <a:spcPct val="90000"/>
              </a:lnSpc>
              <a:buClrTx/>
              <a:buSzTx/>
              <a:buFontTx/>
              <a:buNone/>
            </a:pPr>
            <a:r>
              <a:rPr lang="en-US" altLang="en-US" sz="2200" dirty="0" smtClean="0">
                <a:ea typeface="Century Gothic" charset="0"/>
                <a:cs typeface="Century Gothic" charset="0"/>
              </a:rPr>
              <a:t>Learning </a:t>
            </a:r>
            <a:r>
              <a:rPr lang="en-US" altLang="en-US" sz="2200" dirty="0">
                <a:ea typeface="Century Gothic" charset="0"/>
                <a:cs typeface="Century Gothic" charset="0"/>
              </a:rPr>
              <a:t>Logs</a:t>
            </a:r>
          </a:p>
        </p:txBody>
      </p:sp>
      <p:sp>
        <p:nvSpPr>
          <p:cNvPr id="67591" name="Rectangle 16"/>
          <p:cNvSpPr>
            <a:spLocks/>
          </p:cNvSpPr>
          <p:nvPr/>
        </p:nvSpPr>
        <p:spPr bwMode="auto">
          <a:xfrm>
            <a:off x="9204325" y="555625"/>
            <a:ext cx="8001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40639" bIns="0" anchor="b"/>
          <a:lstStyle>
            <a:lvl1pPr marL="39688">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endParaRPr lang="en-US" altLang="en-US" sz="2800" dirty="0">
              <a:solidFill>
                <a:srgbClr val="FFFFFF"/>
              </a:solidFill>
              <a:latin typeface="Gill Sans" charset="0"/>
              <a:ea typeface="Gill Sans" charset="0"/>
              <a:cs typeface="Gill Sans" charset="0"/>
              <a:sym typeface="Gill Sans" charset="0"/>
            </a:endParaRPr>
          </a:p>
        </p:txBody>
      </p:sp>
    </p:spTree>
    <p:extLst>
      <p:ext uri="{BB962C8B-B14F-4D97-AF65-F5344CB8AC3E}">
        <p14:creationId xmlns:p14="http://schemas.microsoft.com/office/powerpoint/2010/main" val="1136905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3" name="Group 10"/>
          <p:cNvGrpSpPr>
            <a:grpSpLocks/>
          </p:cNvGrpSpPr>
          <p:nvPr/>
        </p:nvGrpSpPr>
        <p:grpSpPr bwMode="auto">
          <a:xfrm>
            <a:off x="1519238" y="1"/>
            <a:ext cx="9148763" cy="6862763"/>
            <a:chOff x="0" y="0"/>
            <a:chExt cx="5763" cy="4323"/>
          </a:xfrm>
        </p:grpSpPr>
        <p:pic>
          <p:nvPicPr>
            <p:cNvPr id="69640" name="Picture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9641"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9642"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69647"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69648"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69643"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69645" name="Rectangle 13"/>
          <p:cNvSpPr>
            <a:spLocks noGrp="1" noChangeArrowheads="1"/>
          </p:cNvSpPr>
          <p:nvPr>
            <p:ph type="title"/>
          </p:nvPr>
        </p:nvSpPr>
        <p:spPr>
          <a:xfrm>
            <a:off x="2390775" y="201614"/>
            <a:ext cx="6345238" cy="2160587"/>
          </a:xfrm>
        </p:spPr>
        <p:txBody>
          <a:bodyPr vert="horz" lIns="91440" tIns="45720" rIns="132080" bIns="45720" rtlCol="0" anchor="ctr">
            <a:normAutofit/>
          </a:bodyPr>
          <a:lstStyle/>
          <a:p>
            <a:pPr eaLnBrk="1" hangingPunct="1">
              <a:defRPr/>
            </a:pPr>
            <a:r>
              <a:rPr lang="en-US" altLang="en-US" dirty="0" smtClean="0">
                <a:solidFill>
                  <a:schemeClr val="bg1"/>
                </a:solidFill>
              </a:rPr>
              <a:t>Pedagogical Learning Log</a:t>
            </a:r>
          </a:p>
        </p:txBody>
      </p:sp>
      <p:sp>
        <p:nvSpPr>
          <p:cNvPr id="69646" name="Rectangle 14"/>
          <p:cNvSpPr>
            <a:spLocks noGrp="1" noChangeArrowheads="1"/>
          </p:cNvSpPr>
          <p:nvPr>
            <p:ph type="body" idx="1"/>
          </p:nvPr>
        </p:nvSpPr>
        <p:spPr>
          <a:xfrm>
            <a:off x="1905000" y="2362200"/>
            <a:ext cx="3867150" cy="4495800"/>
          </a:xfrm>
        </p:spPr>
        <p:txBody>
          <a:bodyPr vert="horz" lIns="91440" tIns="45720" rIns="132080" bIns="45720" rtlCol="0">
            <a:normAutofit/>
          </a:bodyPr>
          <a:lstStyle/>
          <a:p>
            <a:pPr eaLnBrk="1" hangingPunct="1"/>
            <a:r>
              <a:rPr lang="en-US" altLang="en-US"/>
              <a:t>Left side – YOUR thinking</a:t>
            </a:r>
          </a:p>
          <a:p>
            <a:pPr eaLnBrk="1" hangingPunct="1">
              <a:buFont typeface="Wingdings 3" charset="2"/>
              <a:buNone/>
            </a:pPr>
            <a:endParaRPr lang="en-US" altLang="en-US"/>
          </a:p>
          <a:p>
            <a:pPr eaLnBrk="1" hangingPunct="1">
              <a:buFont typeface="Wingdings 3" charset="2"/>
              <a:buNone/>
            </a:pPr>
            <a:r>
              <a:rPr lang="en-US" altLang="en-US" u="sng"/>
              <a:t>What I </a:t>
            </a:r>
            <a:r>
              <a:rPr lang="en-US" altLang="en-US" i="1" u="sng">
                <a:solidFill>
                  <a:srgbClr val="92D050"/>
                </a:solidFill>
              </a:rPr>
              <a:t>think</a:t>
            </a:r>
            <a:r>
              <a:rPr lang="en-US" altLang="en-US" u="sng"/>
              <a:t> I know about Learning Logs…</a:t>
            </a:r>
            <a:r>
              <a:rPr lang="en-US" altLang="en-US">
                <a:latin typeface="ＭＳ Ｐゴシック" charset="-128"/>
                <a:ea typeface="ＭＳ Ｐゴシック" charset="-128"/>
                <a:sym typeface="ＭＳ Ｐゴシック" charset="-128"/>
              </a:rPr>
              <a:t/>
            </a:r>
            <a:br>
              <a:rPr lang="en-US" altLang="en-US">
                <a:latin typeface="ＭＳ Ｐゴシック" charset="-128"/>
                <a:ea typeface="ＭＳ Ｐゴシック" charset="-128"/>
                <a:sym typeface="ＭＳ Ｐゴシック" charset="-128"/>
              </a:rPr>
            </a:br>
            <a:endParaRPr lang="en-US" altLang="en-US">
              <a:latin typeface="ＭＳ Ｐゴシック" charset="-128"/>
              <a:ea typeface="ＭＳ Ｐゴシック" charset="-128"/>
              <a:sym typeface="ＭＳ Ｐゴシック" charset="-128"/>
            </a:endParaRPr>
          </a:p>
        </p:txBody>
      </p:sp>
      <p:sp>
        <p:nvSpPr>
          <p:cNvPr id="69638" name="Rectangle 15"/>
          <p:cNvSpPr>
            <a:spLocks/>
          </p:cNvSpPr>
          <p:nvPr/>
        </p:nvSpPr>
        <p:spPr bwMode="auto">
          <a:xfrm>
            <a:off x="6553200" y="2362200"/>
            <a:ext cx="38862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40639" bIns="0"/>
          <a:lstStyle>
            <a:lvl1pPr marL="382588" indent="-342900">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eaLnBrk="1" hangingPunct="1"/>
            <a:r>
              <a:rPr lang="en-US" altLang="en-US">
                <a:ea typeface="Century Gothic" charset="0"/>
                <a:cs typeface="Century Gothic" charset="0"/>
              </a:rPr>
              <a:t>RIGHT SIDE-information</a:t>
            </a:r>
          </a:p>
          <a:p>
            <a:pPr algn="ctr" eaLnBrk="1" hangingPunct="1">
              <a:buClrTx/>
              <a:buSzTx/>
              <a:buFontTx/>
              <a:buNone/>
            </a:pPr>
            <a:endParaRPr lang="en-US" altLang="en-US">
              <a:ea typeface="Century Gothic" charset="0"/>
              <a:cs typeface="Century Gothic" charset="0"/>
            </a:endParaRPr>
          </a:p>
          <a:p>
            <a:pPr eaLnBrk="1" hangingPunct="1">
              <a:buClrTx/>
              <a:buSzTx/>
              <a:buFontTx/>
              <a:buNone/>
            </a:pPr>
            <a:r>
              <a:rPr lang="en-US" altLang="en-US" u="sng">
                <a:ea typeface="Century Gothic" charset="0"/>
                <a:cs typeface="Century Gothic" charset="0"/>
              </a:rPr>
              <a:t>Name or description of strategy</a:t>
            </a:r>
            <a:r>
              <a:rPr lang="en-US" altLang="en-US">
                <a:latin typeface="ＭＳ Ｐゴシック" charset="-128"/>
                <a:ea typeface="ＭＳ Ｐゴシック" charset="-128"/>
                <a:cs typeface="ヒラギノ角ゴ ProN W3" charset="-128"/>
                <a:sym typeface="ＭＳ Ｐゴシック" charset="-128"/>
              </a:rPr>
              <a:t>​</a:t>
            </a:r>
            <a:r>
              <a:rPr lang="en-US" altLang="en-US">
                <a:ea typeface="Century Gothic" charset="0"/>
                <a:cs typeface="Century Gothic" charset="0"/>
              </a:rPr>
              <a:t>: Learning Logs</a:t>
            </a:r>
          </a:p>
          <a:p>
            <a:pPr eaLnBrk="1" hangingPunct="1">
              <a:buClrTx/>
              <a:buSzTx/>
              <a:buFontTx/>
              <a:buNone/>
            </a:pPr>
            <a:endParaRPr lang="en-US" altLang="en-US">
              <a:ea typeface="Century Gothic" charset="0"/>
              <a:cs typeface="Century Gothic" charset="0"/>
            </a:endParaRPr>
          </a:p>
          <a:p>
            <a:pPr eaLnBrk="1" hangingPunct="1">
              <a:buClrTx/>
              <a:buSzTx/>
              <a:buFontTx/>
              <a:buNone/>
            </a:pPr>
            <a:r>
              <a:rPr lang="en-US" altLang="en-US" u="sng">
                <a:ea typeface="Century Gothic" charset="0"/>
                <a:cs typeface="Century Gothic" charset="0"/>
              </a:rPr>
              <a:t>Purpose: </a:t>
            </a:r>
            <a:r>
              <a:rPr lang="en-US" altLang="en-US" u="sng">
                <a:solidFill>
                  <a:srgbClr val="92D050"/>
                </a:solidFill>
                <a:ea typeface="Century Gothic" charset="0"/>
                <a:cs typeface="Century Gothic" charset="0"/>
              </a:rPr>
              <a:t>your notes…</a:t>
            </a:r>
          </a:p>
          <a:p>
            <a:pPr eaLnBrk="1" hangingPunct="1">
              <a:buClrTx/>
              <a:buSzTx/>
              <a:buFontTx/>
              <a:buNone/>
            </a:pPr>
            <a:endParaRPr lang="en-US" altLang="en-US">
              <a:ea typeface="Century Gothic" charset="0"/>
              <a:cs typeface="Century Gothic" charset="0"/>
            </a:endParaRPr>
          </a:p>
          <a:p>
            <a:pPr eaLnBrk="1" hangingPunct="1">
              <a:buClrTx/>
              <a:buSzTx/>
              <a:buFontTx/>
              <a:buNone/>
            </a:pPr>
            <a:r>
              <a:rPr lang="en-US" altLang="en-US">
                <a:latin typeface="ＭＳ Ｐゴシック" charset="-128"/>
                <a:ea typeface="ヒラギノ角ゴ ProN W3" charset="-128"/>
                <a:cs typeface="ヒラギノ角ゴ ProN W3" charset="-128"/>
                <a:sym typeface="ＭＳ Ｐゴシック" charset="-128"/>
              </a:rPr>
              <a:t/>
            </a:r>
            <a:br>
              <a:rPr lang="en-US" altLang="en-US">
                <a:latin typeface="ＭＳ Ｐゴシック" charset="-128"/>
                <a:ea typeface="ヒラギノ角ゴ ProN W3" charset="-128"/>
                <a:cs typeface="ヒラギノ角ゴ ProN W3" charset="-128"/>
                <a:sym typeface="ＭＳ Ｐゴシック" charset="-128"/>
              </a:rPr>
            </a:br>
            <a:endParaRPr lang="en-US" altLang="en-US">
              <a:latin typeface="ＭＳ Ｐゴシック" charset="-128"/>
              <a:ea typeface="ヒラギノ角ゴ ProN W3" charset="-128"/>
              <a:cs typeface="ヒラギノ角ゴ ProN W3" charset="-128"/>
              <a:sym typeface="ＭＳ Ｐゴシック" charset="-128"/>
            </a:endParaRPr>
          </a:p>
        </p:txBody>
      </p:sp>
      <p:sp>
        <p:nvSpPr>
          <p:cNvPr id="69639" name="Rectangle 16"/>
          <p:cNvSpPr>
            <a:spLocks/>
          </p:cNvSpPr>
          <p:nvPr/>
        </p:nvSpPr>
        <p:spPr bwMode="auto">
          <a:xfrm>
            <a:off x="9204325" y="555625"/>
            <a:ext cx="8001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40639" bIns="0" anchor="b"/>
          <a:lstStyle>
            <a:lvl1pPr marL="39688">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r>
              <a:rPr lang="en-US" altLang="en-US" sz="2800">
                <a:solidFill>
                  <a:srgbClr val="FFFFFF"/>
                </a:solidFill>
                <a:latin typeface="Gill Sans" charset="0"/>
                <a:ea typeface="Gill Sans" charset="0"/>
                <a:cs typeface="Gill Sans" charset="0"/>
                <a:sym typeface="Gill Sans" charset="0"/>
              </a:rPr>
              <a:t>6</a:t>
            </a:r>
          </a:p>
        </p:txBody>
      </p:sp>
    </p:spTree>
    <p:extLst>
      <p:ext uri="{BB962C8B-B14F-4D97-AF65-F5344CB8AC3E}">
        <p14:creationId xmlns:p14="http://schemas.microsoft.com/office/powerpoint/2010/main" val="1298317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1681" name="Group 10"/>
          <p:cNvGrpSpPr>
            <a:grpSpLocks/>
          </p:cNvGrpSpPr>
          <p:nvPr/>
        </p:nvGrpSpPr>
        <p:grpSpPr bwMode="auto">
          <a:xfrm>
            <a:off x="1519238" y="1"/>
            <a:ext cx="9148763" cy="6862763"/>
            <a:chOff x="0" y="0"/>
            <a:chExt cx="5763" cy="4323"/>
          </a:xfrm>
        </p:grpSpPr>
        <p:pic>
          <p:nvPicPr>
            <p:cNvPr id="71686" name="Picture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687"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688"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689" name="Picture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690" name="Picture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4"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5"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71691"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71692"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7EB8E4C7-F335-694B-A884-A99FEDB8C5D9}"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7</a:t>
            </a:fld>
            <a:endParaRPr lang="en-US" altLang="en-US" sz="2800">
              <a:solidFill>
                <a:srgbClr val="FFFFFF"/>
              </a:solidFill>
              <a:latin typeface="Gill Sans" charset="0"/>
              <a:ea typeface="Gill Sans" charset="0"/>
              <a:cs typeface="Gill Sans" charset="0"/>
              <a:sym typeface="Gill Sans" charset="0"/>
            </a:endParaRPr>
          </a:p>
        </p:txBody>
      </p:sp>
      <p:sp>
        <p:nvSpPr>
          <p:cNvPr id="71693" name="Rectangle 13"/>
          <p:cNvSpPr>
            <a:spLocks noGrp="1" noChangeArrowheads="1"/>
          </p:cNvSpPr>
          <p:nvPr>
            <p:ph type="body" idx="1"/>
          </p:nvPr>
        </p:nvSpPr>
        <p:spPr>
          <a:xfrm>
            <a:off x="1028699" y="2209800"/>
            <a:ext cx="10091057" cy="5715000"/>
          </a:xfrm>
        </p:spPr>
        <p:txBody>
          <a:bodyPr vert="horz" lIns="91440" tIns="45720" rIns="132080" bIns="45720" rtlCol="0">
            <a:normAutofit/>
          </a:bodyPr>
          <a:lstStyle/>
          <a:p>
            <a:pPr marL="39688" indent="0"/>
            <a:r>
              <a:rPr lang="en-US" altLang="en-US" sz="2400" dirty="0"/>
              <a:t>Learn by writing (Write to Learn)</a:t>
            </a:r>
          </a:p>
          <a:p>
            <a:pPr marL="39688" indent="0"/>
            <a:r>
              <a:rPr lang="en-US" altLang="en-US" sz="2400" dirty="0"/>
              <a:t>Note taking</a:t>
            </a:r>
          </a:p>
          <a:p>
            <a:pPr marL="39688" indent="0"/>
            <a:r>
              <a:rPr lang="en-US" altLang="en-US" sz="2400" dirty="0"/>
              <a:t> Track learning and/or process</a:t>
            </a:r>
          </a:p>
          <a:p>
            <a:pPr marL="39688" indent="0"/>
            <a:r>
              <a:rPr lang="en-US" altLang="en-US" sz="2400" dirty="0"/>
              <a:t>Learners’ reflections on what they are learning - connections</a:t>
            </a:r>
          </a:p>
          <a:p>
            <a:pPr marL="39688" indent="0"/>
            <a:r>
              <a:rPr lang="en-US" altLang="en-US" sz="2400" dirty="0"/>
              <a:t>Deepens thinking</a:t>
            </a:r>
          </a:p>
          <a:p>
            <a:pPr marL="39688" indent="0"/>
            <a:r>
              <a:rPr lang="en-US" altLang="en-US" sz="2400" dirty="0"/>
              <a:t> A place to ask questions - connections</a:t>
            </a:r>
          </a:p>
          <a:p>
            <a:pPr marL="39688" indent="0"/>
            <a:r>
              <a:rPr lang="en-US" altLang="en-US" sz="2400" dirty="0"/>
              <a:t> Formative Assessment-teacher or self</a:t>
            </a:r>
          </a:p>
          <a:p>
            <a:pPr marL="39688" indent="0"/>
            <a:r>
              <a:rPr lang="en-US" altLang="en-US" sz="2400" dirty="0"/>
              <a:t>Can be used for any content! Common among scientists and engineers…</a:t>
            </a:r>
          </a:p>
          <a:p>
            <a:pPr marL="39688" indent="0"/>
            <a:r>
              <a:rPr lang="en-US" altLang="en-US" sz="2400" dirty="0"/>
              <a:t>Can include problem-solving entries from math or science, observations from lab experiments, questions about lectures or readings, etc.</a:t>
            </a:r>
          </a:p>
        </p:txBody>
      </p:sp>
      <p:sp>
        <p:nvSpPr>
          <p:cNvPr id="71694" name="Rectangle 14"/>
          <p:cNvSpPr>
            <a:spLocks noGrp="1" noChangeArrowheads="1"/>
          </p:cNvSpPr>
          <p:nvPr>
            <p:ph type="title"/>
          </p:nvPr>
        </p:nvSpPr>
        <p:spPr>
          <a:xfrm>
            <a:off x="2514600" y="344488"/>
            <a:ext cx="8851900" cy="1865312"/>
          </a:xfrm>
        </p:spPr>
        <p:txBody>
          <a:bodyPr vert="horz" lIns="91440" tIns="45720" rIns="132080" bIns="45720" rtlCol="0" anchor="ctr">
            <a:normAutofit/>
          </a:bodyPr>
          <a:lstStyle/>
          <a:p>
            <a:pPr eaLnBrk="1" hangingPunct="1">
              <a:defRPr/>
            </a:pPr>
            <a:r>
              <a:rPr lang="en-US" altLang="en-US" sz="2600" dirty="0">
                <a:solidFill>
                  <a:schemeClr val="bg1"/>
                </a:solidFill>
              </a:rPr>
              <a:t>Learning Logs – Purpose</a:t>
            </a:r>
            <a:r>
              <a:rPr lang="en-US" altLang="en-US" sz="2600" dirty="0">
                <a:solidFill>
                  <a:schemeClr val="bg1"/>
                </a:solidFill>
                <a:latin typeface="ＭＳ Ｐゴシック" charset="-128"/>
                <a:ea typeface="ＭＳ Ｐゴシック" charset="-128"/>
                <a:sym typeface="ＭＳ Ｐゴシック" charset="-128"/>
              </a:rPr>
              <a:t/>
            </a:r>
            <a:br>
              <a:rPr lang="en-US" altLang="en-US" sz="2600" dirty="0">
                <a:solidFill>
                  <a:schemeClr val="bg1"/>
                </a:solidFill>
                <a:latin typeface="ＭＳ Ｐゴシック" charset="-128"/>
                <a:ea typeface="ＭＳ Ｐゴシック" charset="-128"/>
                <a:sym typeface="ＭＳ Ｐゴシック" charset="-128"/>
              </a:rPr>
            </a:br>
            <a:r>
              <a:rPr lang="en-US" altLang="en-US" sz="1400" dirty="0">
                <a:solidFill>
                  <a:schemeClr val="bg1"/>
                </a:solidFill>
              </a:rPr>
              <a:t>From Dialectical Journals, Learning Logs and AVID journals</a:t>
            </a:r>
            <a:r>
              <a:rPr lang="en-US" altLang="en-US" sz="2600" dirty="0">
                <a:solidFill>
                  <a:schemeClr val="bg1"/>
                </a:solidFill>
                <a:latin typeface="ＭＳ Ｐゴシック" charset="-128"/>
                <a:ea typeface="ＭＳ Ｐゴシック" charset="-128"/>
                <a:sym typeface="ＭＳ Ｐゴシック" charset="-128"/>
              </a:rPr>
              <a:t/>
            </a:r>
            <a:br>
              <a:rPr lang="en-US" altLang="en-US" sz="2600" dirty="0">
                <a:solidFill>
                  <a:schemeClr val="bg1"/>
                </a:solidFill>
                <a:latin typeface="ＭＳ Ｐゴシック" charset="-128"/>
                <a:ea typeface="ＭＳ Ｐゴシック" charset="-128"/>
                <a:sym typeface="ＭＳ Ｐゴシック" charset="-128"/>
              </a:rPr>
            </a:br>
            <a:endParaRPr lang="en-US" altLang="en-US" sz="2600" dirty="0">
              <a:solidFill>
                <a:schemeClr val="bg1"/>
              </a:solidFill>
              <a:latin typeface="ＭＳ Ｐゴシック" charset="-128"/>
              <a:ea typeface="ＭＳ Ｐゴシック" charset="-128"/>
              <a:sym typeface="ＭＳ Ｐゴシック" charset="-128"/>
            </a:endParaRPr>
          </a:p>
        </p:txBody>
      </p:sp>
    </p:spTree>
    <p:extLst>
      <p:ext uri="{BB962C8B-B14F-4D97-AF65-F5344CB8AC3E}">
        <p14:creationId xmlns:p14="http://schemas.microsoft.com/office/powerpoint/2010/main" val="83192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29" name="Group 10"/>
          <p:cNvGrpSpPr>
            <a:grpSpLocks/>
          </p:cNvGrpSpPr>
          <p:nvPr/>
        </p:nvGrpSpPr>
        <p:grpSpPr bwMode="auto">
          <a:xfrm>
            <a:off x="1519238" y="1"/>
            <a:ext cx="9148763" cy="6862763"/>
            <a:chOff x="0" y="0"/>
            <a:chExt cx="5763" cy="4323"/>
          </a:xfrm>
        </p:grpSpPr>
        <p:pic>
          <p:nvPicPr>
            <p:cNvPr id="73736" name="Picture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3737"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3738"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73743"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73744"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73739"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73740"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781E3323-6DC5-294E-9FF7-0B99061F7BF5}"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8</a:t>
            </a:fld>
            <a:endParaRPr lang="en-US" altLang="en-US" sz="2800">
              <a:solidFill>
                <a:srgbClr val="FFFFFF"/>
              </a:solidFill>
              <a:latin typeface="Gill Sans" charset="0"/>
              <a:ea typeface="Gill Sans" charset="0"/>
              <a:cs typeface="Gill Sans" charset="0"/>
              <a:sym typeface="Gill Sans" charset="0"/>
            </a:endParaRPr>
          </a:p>
        </p:txBody>
      </p:sp>
      <p:sp>
        <p:nvSpPr>
          <p:cNvPr id="73741" name="Rectangle 13"/>
          <p:cNvSpPr>
            <a:spLocks noGrp="1" noChangeArrowheads="1"/>
          </p:cNvSpPr>
          <p:nvPr>
            <p:ph type="title"/>
          </p:nvPr>
        </p:nvSpPr>
        <p:spPr>
          <a:xfrm>
            <a:off x="2390775" y="354014"/>
            <a:ext cx="6345238" cy="1855787"/>
          </a:xfrm>
        </p:spPr>
        <p:txBody>
          <a:bodyPr vert="horz" lIns="91440" tIns="45720" rIns="132080" bIns="45720" rtlCol="0" anchor="ctr">
            <a:normAutofit fontScale="90000"/>
          </a:bodyPr>
          <a:lstStyle/>
          <a:p>
            <a:pPr eaLnBrk="1" hangingPunct="1">
              <a:defRPr/>
            </a:pPr>
            <a:r>
              <a:rPr lang="en-US" altLang="en-US" dirty="0" smtClean="0">
                <a:solidFill>
                  <a:schemeClr val="bg1"/>
                </a:solidFill>
              </a:rPr>
              <a:t>Our SEISMIC Pedagogical Learning Log </a:t>
            </a:r>
            <a:r>
              <a:rPr lang="en-US" altLang="en-US" dirty="0" smtClean="0">
                <a:solidFill>
                  <a:schemeClr val="bg1"/>
                </a:solidFill>
                <a:latin typeface="ＭＳ Ｐゴシック" charset="-128"/>
                <a:ea typeface="ＭＳ Ｐゴシック" charset="-128"/>
                <a:sym typeface="ＭＳ Ｐゴシック" charset="-128"/>
              </a:rPr>
              <a:t/>
            </a:r>
            <a:br>
              <a:rPr lang="en-US" altLang="en-US" dirty="0" smtClean="0">
                <a:solidFill>
                  <a:schemeClr val="bg1"/>
                </a:solidFill>
                <a:latin typeface="ＭＳ Ｐゴシック" charset="-128"/>
                <a:ea typeface="ＭＳ Ｐゴシック" charset="-128"/>
                <a:sym typeface="ＭＳ Ｐゴシック" charset="-128"/>
              </a:rPr>
            </a:br>
            <a:endParaRPr lang="en-US" altLang="en-US" dirty="0" smtClean="0">
              <a:solidFill>
                <a:schemeClr val="bg1"/>
              </a:solidFill>
              <a:latin typeface="ＭＳ Ｐゴシック" charset="-128"/>
              <a:ea typeface="ＭＳ Ｐゴシック" charset="-128"/>
              <a:sym typeface="ＭＳ Ｐゴシック" charset="-128"/>
            </a:endParaRPr>
          </a:p>
        </p:txBody>
      </p:sp>
      <p:sp>
        <p:nvSpPr>
          <p:cNvPr id="73742" name="Rectangle 14"/>
          <p:cNvSpPr>
            <a:spLocks noGrp="1" noChangeArrowheads="1"/>
          </p:cNvSpPr>
          <p:nvPr>
            <p:ph type="body" idx="1"/>
          </p:nvPr>
        </p:nvSpPr>
        <p:spPr>
          <a:xfrm>
            <a:off x="1905000" y="2209800"/>
            <a:ext cx="3867150" cy="4648200"/>
          </a:xfrm>
        </p:spPr>
        <p:txBody>
          <a:bodyPr vert="horz" lIns="91440" tIns="45720" rIns="132080" bIns="45720" rtlCol="0">
            <a:normAutofit/>
          </a:bodyPr>
          <a:lstStyle/>
          <a:p>
            <a:pPr marL="39688" indent="0" algn="ctr">
              <a:buNone/>
            </a:pPr>
            <a:endParaRPr lang="en-US" altLang="en-US"/>
          </a:p>
          <a:p>
            <a:pPr marL="39688" indent="0">
              <a:buNone/>
            </a:pPr>
            <a:r>
              <a:rPr lang="en-US" altLang="en-US"/>
              <a:t>Left side-student thinking </a:t>
            </a:r>
          </a:p>
          <a:p>
            <a:pPr marL="39688" indent="0">
              <a:buNone/>
            </a:pPr>
            <a:endParaRPr lang="en-US" altLang="en-US"/>
          </a:p>
          <a:p>
            <a:pPr marL="39688" indent="0">
              <a:buNone/>
            </a:pPr>
            <a:r>
              <a:rPr lang="en-US" altLang="en-US" u="sng"/>
              <a:t>What I </a:t>
            </a:r>
            <a:r>
              <a:rPr lang="en-US" altLang="en-US" i="1" u="sng">
                <a:solidFill>
                  <a:srgbClr val="92D050"/>
                </a:solidFill>
              </a:rPr>
              <a:t>think</a:t>
            </a:r>
            <a:r>
              <a:rPr lang="en-US" altLang="en-US" u="sng"/>
              <a:t> I know about this</a:t>
            </a:r>
            <a:r>
              <a:rPr lang="en-US" altLang="en-US">
                <a:latin typeface="ＭＳ Ｐゴシック" charset="-128"/>
                <a:ea typeface="ＭＳ Ｐゴシック" charset="-128"/>
                <a:sym typeface="ＭＳ Ｐゴシック" charset="-128"/>
              </a:rPr>
              <a:t/>
            </a:r>
            <a:br>
              <a:rPr lang="en-US" altLang="en-US">
                <a:latin typeface="ＭＳ Ｐゴシック" charset="-128"/>
                <a:ea typeface="ＭＳ Ｐゴシック" charset="-128"/>
                <a:sym typeface="ＭＳ Ｐゴシック" charset="-128"/>
              </a:rPr>
            </a:br>
            <a:endParaRPr lang="en-US" altLang="en-US">
              <a:latin typeface="ＭＳ Ｐゴシック" charset="-128"/>
              <a:ea typeface="ＭＳ Ｐゴシック" charset="-128"/>
              <a:sym typeface="ＭＳ Ｐゴシック" charset="-128"/>
            </a:endParaRPr>
          </a:p>
        </p:txBody>
      </p:sp>
      <p:sp>
        <p:nvSpPr>
          <p:cNvPr id="73734" name="Rectangle 15"/>
          <p:cNvSpPr>
            <a:spLocks/>
          </p:cNvSpPr>
          <p:nvPr/>
        </p:nvSpPr>
        <p:spPr bwMode="auto">
          <a:xfrm>
            <a:off x="6550025" y="2244725"/>
            <a:ext cx="3886200"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40639" bIns="0"/>
          <a:lstStyle>
            <a:lvl1pPr marL="39688">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buClrTx/>
              <a:buSzTx/>
              <a:buFontTx/>
              <a:buNone/>
            </a:pPr>
            <a:endParaRPr lang="en-US" altLang="en-US">
              <a:ea typeface="Century Gothic" charset="0"/>
              <a:cs typeface="Century Gothic" charset="0"/>
            </a:endParaRPr>
          </a:p>
          <a:p>
            <a:pPr algn="ctr" eaLnBrk="1" hangingPunct="1">
              <a:buClrTx/>
              <a:buSzTx/>
              <a:buFontTx/>
              <a:buNone/>
            </a:pPr>
            <a:r>
              <a:rPr lang="en-US" altLang="en-US">
                <a:ea typeface="Century Gothic" charset="0"/>
                <a:cs typeface="Century Gothic" charset="0"/>
              </a:rPr>
              <a:t>Right Side-teacher information</a:t>
            </a:r>
          </a:p>
          <a:p>
            <a:pPr eaLnBrk="1" hangingPunct="1">
              <a:buClrTx/>
              <a:buSzTx/>
              <a:buFontTx/>
              <a:buNone/>
            </a:pPr>
            <a:endParaRPr lang="en-US" altLang="en-US">
              <a:solidFill>
                <a:schemeClr val="tx1"/>
              </a:solidFill>
              <a:latin typeface="Gill Sans" charset="0"/>
              <a:ea typeface="Gill Sans" charset="0"/>
              <a:cs typeface="Gill Sans" charset="0"/>
              <a:sym typeface="Gill Sans" charset="0"/>
            </a:endParaRPr>
          </a:p>
          <a:p>
            <a:pPr eaLnBrk="1" hangingPunct="1">
              <a:buClrTx/>
              <a:buSzTx/>
              <a:buFontTx/>
              <a:buNone/>
            </a:pPr>
            <a:r>
              <a:rPr lang="en-US" altLang="en-US" u="sng">
                <a:ea typeface="Century Gothic" charset="0"/>
                <a:cs typeface="Century Gothic" charset="0"/>
              </a:rPr>
              <a:t>Name or description of strategy</a:t>
            </a:r>
            <a:r>
              <a:rPr lang="en-US" altLang="en-US">
                <a:latin typeface="ＭＳ Ｐゴシック" charset="-128"/>
                <a:ea typeface="ＭＳ Ｐゴシック" charset="-128"/>
                <a:cs typeface="ヒラギノ角ゴ ProN W3" charset="-128"/>
                <a:sym typeface="ＭＳ Ｐゴシック" charset="-128"/>
              </a:rPr>
              <a:t>​</a:t>
            </a:r>
            <a:r>
              <a:rPr lang="en-US" altLang="en-US">
                <a:ea typeface="Century Gothic" charset="0"/>
                <a:cs typeface="Century Gothic" charset="0"/>
              </a:rPr>
              <a:t>: Learning Logs</a:t>
            </a:r>
          </a:p>
          <a:p>
            <a:pPr eaLnBrk="1" hangingPunct="1">
              <a:buClrTx/>
              <a:buSzTx/>
              <a:buFontTx/>
              <a:buNone/>
            </a:pPr>
            <a:endParaRPr lang="en-US" altLang="en-US">
              <a:ea typeface="Century Gothic" charset="0"/>
              <a:cs typeface="Century Gothic" charset="0"/>
            </a:endParaRPr>
          </a:p>
          <a:p>
            <a:pPr eaLnBrk="1" hangingPunct="1">
              <a:buClrTx/>
              <a:buSzTx/>
              <a:buFontTx/>
              <a:buNone/>
            </a:pPr>
            <a:r>
              <a:rPr lang="en-US" altLang="en-US" u="sng">
                <a:ea typeface="Century Gothic" charset="0"/>
                <a:cs typeface="Century Gothic" charset="0"/>
              </a:rPr>
              <a:t>Purpose: </a:t>
            </a:r>
            <a:r>
              <a:rPr lang="en-US" altLang="en-US" u="sng">
                <a:solidFill>
                  <a:srgbClr val="92D050"/>
                </a:solidFill>
                <a:ea typeface="Century Gothic" charset="0"/>
                <a:cs typeface="Century Gothic" charset="0"/>
              </a:rPr>
              <a:t>Share what you noted as key to remember…</a:t>
            </a:r>
          </a:p>
          <a:p>
            <a:pPr eaLnBrk="1" hangingPunct="1">
              <a:buClrTx/>
              <a:buSzTx/>
              <a:buFontTx/>
              <a:buNone/>
            </a:pPr>
            <a:r>
              <a:rPr lang="en-US" altLang="en-US">
                <a:latin typeface="ＭＳ Ｐゴシック" charset="-128"/>
                <a:ea typeface="ヒラギノ角ゴ ProN W3" charset="-128"/>
                <a:cs typeface="ヒラギノ角ゴ ProN W3" charset="-128"/>
                <a:sym typeface="ＭＳ Ｐゴシック" charset="-128"/>
              </a:rPr>
              <a:t/>
            </a:r>
            <a:br>
              <a:rPr lang="en-US" altLang="en-US">
                <a:latin typeface="ＭＳ Ｐゴシック" charset="-128"/>
                <a:ea typeface="ヒラギノ角ゴ ProN W3" charset="-128"/>
                <a:cs typeface="ヒラギノ角ゴ ProN W3" charset="-128"/>
                <a:sym typeface="ＭＳ Ｐゴシック" charset="-128"/>
              </a:rPr>
            </a:br>
            <a:endParaRPr lang="en-US" altLang="en-US">
              <a:latin typeface="ＭＳ Ｐゴシック" charset="-128"/>
              <a:ea typeface="ヒラギノ角ゴ ProN W3" charset="-128"/>
              <a:cs typeface="ヒラギノ角ゴ ProN W3" charset="-128"/>
              <a:sym typeface="ＭＳ Ｐゴシック" charset="-128"/>
            </a:endParaRPr>
          </a:p>
        </p:txBody>
      </p:sp>
    </p:spTree>
    <p:extLst>
      <p:ext uri="{BB962C8B-B14F-4D97-AF65-F5344CB8AC3E}">
        <p14:creationId xmlns:p14="http://schemas.microsoft.com/office/powerpoint/2010/main" val="352171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10"/>
          <p:cNvGrpSpPr>
            <a:grpSpLocks/>
          </p:cNvGrpSpPr>
          <p:nvPr/>
        </p:nvGrpSpPr>
        <p:grpSpPr bwMode="auto">
          <a:xfrm>
            <a:off x="1519238" y="1"/>
            <a:ext cx="9148763" cy="6862763"/>
            <a:chOff x="0" y="0"/>
            <a:chExt cx="5763" cy="4323"/>
          </a:xfrm>
        </p:grpSpPr>
        <p:pic>
          <p:nvPicPr>
            <p:cNvPr id="75782" name="Picture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0"/>
              <a:ext cx="5745" cy="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5783"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 y="1824"/>
              <a:ext cx="1490" cy="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5784"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0" y="1056"/>
              <a:ext cx="1778" cy="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5785" name="Picture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6" y="0"/>
              <a:ext cx="1010" cy="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5786" name="Picture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70" y="3697"/>
              <a:ext cx="626" cy="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678"/>
              <a:ext cx="2645" cy="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Freeform 7"/>
            <p:cNvSpPr>
              <a:spLocks/>
            </p:cNvSpPr>
            <p:nvPr/>
          </p:nvSpPr>
          <p:spPr bwMode="auto">
            <a:xfrm rot="-600000">
              <a:off x="4010" y="1129"/>
              <a:ext cx="1497" cy="201"/>
            </a:xfrm>
            <a:custGeom>
              <a:avLst/>
              <a:gdLst>
                <a:gd name="T0" fmla="*/ 13 w 21600"/>
                <a:gd name="T1" fmla="*/ 96 h 21572"/>
                <a:gd name="T2" fmla="*/ 1491 w 21600"/>
                <a:gd name="T3" fmla="*/ 201 h 21572"/>
                <a:gd name="T4" fmla="*/ 1497 w 21600"/>
                <a:gd name="T5" fmla="*/ 0 h 21572"/>
                <a:gd name="T6" fmla="*/ 1447 w 21600"/>
                <a:gd name="T7" fmla="*/ 8 h 21572"/>
                <a:gd name="T8" fmla="*/ 1397 w 21600"/>
                <a:gd name="T9" fmla="*/ 15 h 21572"/>
                <a:gd name="T10" fmla="*/ 1347 w 21600"/>
                <a:gd name="T11" fmla="*/ 22 h 21572"/>
                <a:gd name="T12" fmla="*/ 1297 w 21600"/>
                <a:gd name="T13" fmla="*/ 29 h 21572"/>
                <a:gd name="T14" fmla="*/ 1247 w 21600"/>
                <a:gd name="T15" fmla="*/ 35 h 21572"/>
                <a:gd name="T16" fmla="*/ 1197 w 21600"/>
                <a:gd name="T17" fmla="*/ 41 h 21572"/>
                <a:gd name="T18" fmla="*/ 1148 w 21600"/>
                <a:gd name="T19" fmla="*/ 46 h 21572"/>
                <a:gd name="T20" fmla="*/ 1098 w 21600"/>
                <a:gd name="T21" fmla="*/ 50 h 21572"/>
                <a:gd name="T22" fmla="*/ 1048 w 21600"/>
                <a:gd name="T23" fmla="*/ 55 h 21572"/>
                <a:gd name="T24" fmla="*/ 999 w 21600"/>
                <a:gd name="T25" fmla="*/ 58 h 21572"/>
                <a:gd name="T26" fmla="*/ 949 w 21600"/>
                <a:gd name="T27" fmla="*/ 62 h 21572"/>
                <a:gd name="T28" fmla="*/ 900 w 21600"/>
                <a:gd name="T29" fmla="*/ 65 h 21572"/>
                <a:gd name="T30" fmla="*/ 851 w 21600"/>
                <a:gd name="T31" fmla="*/ 68 h 21572"/>
                <a:gd name="T32" fmla="*/ 802 w 21600"/>
                <a:gd name="T33" fmla="*/ 70 h 21572"/>
                <a:gd name="T34" fmla="*/ 754 w 21600"/>
                <a:gd name="T35" fmla="*/ 72 h 21572"/>
                <a:gd name="T36" fmla="*/ 706 w 21600"/>
                <a:gd name="T37" fmla="*/ 74 h 21572"/>
                <a:gd name="T38" fmla="*/ 658 w 21600"/>
                <a:gd name="T39" fmla="*/ 75 h 21572"/>
                <a:gd name="T40" fmla="*/ 611 w 21600"/>
                <a:gd name="T41" fmla="*/ 76 h 21572"/>
                <a:gd name="T42" fmla="*/ 564 w 21600"/>
                <a:gd name="T43" fmla="*/ 77 h 21572"/>
                <a:gd name="T44" fmla="*/ 517 w 21600"/>
                <a:gd name="T45" fmla="*/ 78 h 21572"/>
                <a:gd name="T46" fmla="*/ 471 w 21600"/>
                <a:gd name="T47" fmla="*/ 78 h 21572"/>
                <a:gd name="T48" fmla="*/ 425 w 21600"/>
                <a:gd name="T49" fmla="*/ 78 h 21572"/>
                <a:gd name="T50" fmla="*/ 380 w 21600"/>
                <a:gd name="T51" fmla="*/ 78 h 21572"/>
                <a:gd name="T52" fmla="*/ 335 w 21600"/>
                <a:gd name="T53" fmla="*/ 77 h 21572"/>
                <a:gd name="T54" fmla="*/ 291 w 21600"/>
                <a:gd name="T55" fmla="*/ 76 h 21572"/>
                <a:gd name="T56" fmla="*/ 247 w 21600"/>
                <a:gd name="T57" fmla="*/ 75 h 21572"/>
                <a:gd name="T58" fmla="*/ 205 w 21600"/>
                <a:gd name="T59" fmla="*/ 74 h 21572"/>
                <a:gd name="T60" fmla="*/ 162 w 21600"/>
                <a:gd name="T61" fmla="*/ 73 h 21572"/>
                <a:gd name="T62" fmla="*/ 121 w 21600"/>
                <a:gd name="T63" fmla="*/ 71 h 21572"/>
                <a:gd name="T64" fmla="*/ 80 w 21600"/>
                <a:gd name="T65" fmla="*/ 70 h 21572"/>
                <a:gd name="T66" fmla="*/ 0 w 21600"/>
                <a:gd name="T67" fmla="*/ 66 h 21572"/>
                <a:gd name="T68" fmla="*/ 13 w 21600"/>
                <a:gd name="T69" fmla="*/ 96 h 21572"/>
                <a:gd name="T70" fmla="*/ 13 w 21600"/>
                <a:gd name="T71" fmla="*/ 96 h 215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572">
                  <a:moveTo>
                    <a:pt x="184" y="10323"/>
                  </a:moveTo>
                  <a:cubicBezTo>
                    <a:pt x="3750" y="15945"/>
                    <a:pt x="16252" y="21600"/>
                    <a:pt x="21509" y="21571"/>
                  </a:cubicBezTo>
                  <a:cubicBezTo>
                    <a:pt x="21576" y="7983"/>
                    <a:pt x="21533" y="13589"/>
                    <a:pt x="21600" y="0"/>
                  </a:cubicBezTo>
                  <a:lnTo>
                    <a:pt x="20881" y="832"/>
                  </a:lnTo>
                  <a:lnTo>
                    <a:pt x="20161" y="1631"/>
                  </a:lnTo>
                  <a:lnTo>
                    <a:pt x="19442" y="2405"/>
                  </a:lnTo>
                  <a:lnTo>
                    <a:pt x="18721" y="3070"/>
                  </a:lnTo>
                  <a:lnTo>
                    <a:pt x="17999" y="3739"/>
                  </a:lnTo>
                  <a:lnTo>
                    <a:pt x="17278" y="4366"/>
                  </a:lnTo>
                  <a:lnTo>
                    <a:pt x="16565" y="4901"/>
                  </a:lnTo>
                  <a:lnTo>
                    <a:pt x="15839" y="5402"/>
                  </a:lnTo>
                  <a:lnTo>
                    <a:pt x="15120" y="5871"/>
                  </a:lnTo>
                  <a:lnTo>
                    <a:pt x="14414" y="6270"/>
                  </a:lnTo>
                  <a:lnTo>
                    <a:pt x="13694" y="6670"/>
                  </a:lnTo>
                  <a:lnTo>
                    <a:pt x="12988" y="7008"/>
                  </a:lnTo>
                  <a:lnTo>
                    <a:pt x="12282" y="7273"/>
                  </a:lnTo>
                  <a:lnTo>
                    <a:pt x="11575" y="7542"/>
                  </a:lnTo>
                  <a:lnTo>
                    <a:pt x="10878" y="7771"/>
                  </a:lnTo>
                  <a:lnTo>
                    <a:pt x="10189" y="7942"/>
                  </a:lnTo>
                  <a:lnTo>
                    <a:pt x="9495" y="8072"/>
                  </a:lnTo>
                  <a:lnTo>
                    <a:pt x="8811" y="8207"/>
                  </a:lnTo>
                  <a:lnTo>
                    <a:pt x="8135" y="8272"/>
                  </a:lnTo>
                  <a:lnTo>
                    <a:pt x="7461" y="8342"/>
                  </a:lnTo>
                  <a:lnTo>
                    <a:pt x="6793" y="8370"/>
                  </a:lnTo>
                  <a:lnTo>
                    <a:pt x="6132" y="8342"/>
                  </a:lnTo>
                  <a:lnTo>
                    <a:pt x="5480" y="8342"/>
                  </a:lnTo>
                  <a:lnTo>
                    <a:pt x="4834" y="8272"/>
                  </a:lnTo>
                  <a:lnTo>
                    <a:pt x="4197" y="8170"/>
                  </a:lnTo>
                  <a:lnTo>
                    <a:pt x="3570" y="8072"/>
                  </a:lnTo>
                  <a:lnTo>
                    <a:pt x="2955" y="7971"/>
                  </a:lnTo>
                  <a:lnTo>
                    <a:pt x="2344" y="7807"/>
                  </a:lnTo>
                  <a:lnTo>
                    <a:pt x="1741" y="7636"/>
                  </a:lnTo>
                  <a:lnTo>
                    <a:pt x="1151" y="7473"/>
                  </a:lnTo>
                  <a:lnTo>
                    <a:pt x="0" y="7037"/>
                  </a:lnTo>
                  <a:cubicBezTo>
                    <a:pt x="60" y="8134"/>
                    <a:pt x="123" y="9226"/>
                    <a:pt x="184" y="10323"/>
                  </a:cubicBezTo>
                  <a:close/>
                  <a:moveTo>
                    <a:pt x="184" y="10323"/>
                  </a:moveTo>
                </a:path>
              </a:pathLst>
            </a:custGeom>
            <a:solidFill>
              <a:srgbClr val="FFFFFF">
                <a:alpha val="19608"/>
              </a:srgbClr>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4" name="Freeform 8"/>
            <p:cNvSpPr>
              <a:spLocks/>
            </p:cNvSpPr>
            <p:nvPr/>
          </p:nvSpPr>
          <p:spPr bwMode="auto">
            <a:xfrm>
              <a:off x="309" y="1169"/>
              <a:ext cx="5149" cy="2857"/>
            </a:xfrm>
            <a:custGeom>
              <a:avLst/>
              <a:gdLst>
                <a:gd name="T0" fmla="*/ 0 w 21600"/>
                <a:gd name="T1" fmla="*/ 0 h 21600"/>
                <a:gd name="T2" fmla="*/ 0 w 21600"/>
                <a:gd name="T3" fmla="*/ 336 h 21600"/>
                <a:gd name="T4" fmla="*/ 0 w 21600"/>
                <a:gd name="T5" fmla="*/ 2068 h 21600"/>
                <a:gd name="T6" fmla="*/ 0 w 21600"/>
                <a:gd name="T7" fmla="*/ 2857 h 21600"/>
                <a:gd name="T8" fmla="*/ 5149 w 21600"/>
                <a:gd name="T9" fmla="*/ 2857 h 21600"/>
                <a:gd name="T10" fmla="*/ 5149 w 21600"/>
                <a:gd name="T11" fmla="*/ 2068 h 21600"/>
                <a:gd name="T12" fmla="*/ 5149 w 21600"/>
                <a:gd name="T13" fmla="*/ 336 h 21600"/>
                <a:gd name="T14" fmla="*/ 5149 w 21600"/>
                <a:gd name="T15" fmla="*/ 0 h 21600"/>
                <a:gd name="T16" fmla="*/ 4914 w 21600"/>
                <a:gd name="T17" fmla="*/ 35 h 21600"/>
                <a:gd name="T18" fmla="*/ 4682 w 21600"/>
                <a:gd name="T19" fmla="*/ 66 h 21600"/>
                <a:gd name="T20" fmla="*/ 4447 w 21600"/>
                <a:gd name="T21" fmla="*/ 93 h 21600"/>
                <a:gd name="T22" fmla="*/ 4215 w 21600"/>
                <a:gd name="T23" fmla="*/ 118 h 21600"/>
                <a:gd name="T24" fmla="*/ 3982 w 21600"/>
                <a:gd name="T25" fmla="*/ 137 h 21600"/>
                <a:gd name="T26" fmla="*/ 3752 w 21600"/>
                <a:gd name="T27" fmla="*/ 152 h 21600"/>
                <a:gd name="T28" fmla="*/ 3521 w 21600"/>
                <a:gd name="T29" fmla="*/ 164 h 21600"/>
                <a:gd name="T30" fmla="*/ 3295 w 21600"/>
                <a:gd name="T31" fmla="*/ 172 h 21600"/>
                <a:gd name="T32" fmla="*/ 3073 w 21600"/>
                <a:gd name="T33" fmla="*/ 179 h 21600"/>
                <a:gd name="T34" fmla="*/ 2853 w 21600"/>
                <a:gd name="T35" fmla="*/ 181 h 21600"/>
                <a:gd name="T36" fmla="*/ 2639 w 21600"/>
                <a:gd name="T37" fmla="*/ 181 h 21600"/>
                <a:gd name="T38" fmla="*/ 2427 w 21600"/>
                <a:gd name="T39" fmla="*/ 181 h 21600"/>
                <a:gd name="T40" fmla="*/ 2221 w 21600"/>
                <a:gd name="T41" fmla="*/ 176 h 21600"/>
                <a:gd name="T42" fmla="*/ 2022 w 21600"/>
                <a:gd name="T43" fmla="*/ 170 h 21600"/>
                <a:gd name="T44" fmla="*/ 1829 w 21600"/>
                <a:gd name="T45" fmla="*/ 162 h 21600"/>
                <a:gd name="T46" fmla="*/ 1642 w 21600"/>
                <a:gd name="T47" fmla="*/ 154 h 21600"/>
                <a:gd name="T48" fmla="*/ 1464 w 21600"/>
                <a:gd name="T49" fmla="*/ 143 h 21600"/>
                <a:gd name="T50" fmla="*/ 1291 w 21600"/>
                <a:gd name="T51" fmla="*/ 133 h 21600"/>
                <a:gd name="T52" fmla="*/ 1129 w 21600"/>
                <a:gd name="T53" fmla="*/ 120 h 21600"/>
                <a:gd name="T54" fmla="*/ 974 w 21600"/>
                <a:gd name="T55" fmla="*/ 108 h 21600"/>
                <a:gd name="T56" fmla="*/ 693 w 21600"/>
                <a:gd name="T57" fmla="*/ 81 h 21600"/>
                <a:gd name="T58" fmla="*/ 455 w 21600"/>
                <a:gd name="T59" fmla="*/ 56 h 21600"/>
                <a:gd name="T60" fmla="*/ 264 w 21600"/>
                <a:gd name="T61" fmla="*/ 35 h 21600"/>
                <a:gd name="T62" fmla="*/ 120 w 21600"/>
                <a:gd name="T63" fmla="*/ 17 h 21600"/>
                <a:gd name="T64" fmla="*/ 0 w 21600"/>
                <a:gd name="T65" fmla="*/ 0 h 21600"/>
                <a:gd name="T66" fmla="*/ 0 w 21600"/>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00" h="21600">
                  <a:moveTo>
                    <a:pt x="0" y="0"/>
                  </a:moveTo>
                  <a:lnTo>
                    <a:pt x="0" y="2543"/>
                  </a:lnTo>
                  <a:lnTo>
                    <a:pt x="0" y="15635"/>
                  </a:lnTo>
                  <a:lnTo>
                    <a:pt x="0" y="21600"/>
                  </a:lnTo>
                  <a:lnTo>
                    <a:pt x="21600" y="21600"/>
                  </a:lnTo>
                  <a:lnTo>
                    <a:pt x="21600" y="15635"/>
                  </a:lnTo>
                  <a:lnTo>
                    <a:pt x="21600" y="2543"/>
                  </a:lnTo>
                  <a:lnTo>
                    <a:pt x="21600" y="0"/>
                  </a:lnTo>
                  <a:lnTo>
                    <a:pt x="20616" y="267"/>
                  </a:lnTo>
                  <a:lnTo>
                    <a:pt x="19640" y="502"/>
                  </a:lnTo>
                  <a:lnTo>
                    <a:pt x="18656" y="706"/>
                  </a:lnTo>
                  <a:lnTo>
                    <a:pt x="17681" y="895"/>
                  </a:lnTo>
                  <a:lnTo>
                    <a:pt x="16705" y="1036"/>
                  </a:lnTo>
                  <a:lnTo>
                    <a:pt x="15738" y="1146"/>
                  </a:lnTo>
                  <a:lnTo>
                    <a:pt x="14772" y="1240"/>
                  </a:lnTo>
                  <a:lnTo>
                    <a:pt x="13822" y="1303"/>
                  </a:lnTo>
                  <a:lnTo>
                    <a:pt x="12890" y="1350"/>
                  </a:lnTo>
                  <a:lnTo>
                    <a:pt x="11967" y="1366"/>
                  </a:lnTo>
                  <a:lnTo>
                    <a:pt x="11070" y="1366"/>
                  </a:lnTo>
                  <a:lnTo>
                    <a:pt x="10182" y="1366"/>
                  </a:lnTo>
                  <a:lnTo>
                    <a:pt x="9319" y="1334"/>
                  </a:lnTo>
                  <a:lnTo>
                    <a:pt x="8483" y="1287"/>
                  </a:lnTo>
                  <a:lnTo>
                    <a:pt x="7673" y="1224"/>
                  </a:lnTo>
                  <a:lnTo>
                    <a:pt x="6889" y="1162"/>
                  </a:lnTo>
                  <a:lnTo>
                    <a:pt x="6140" y="1083"/>
                  </a:lnTo>
                  <a:lnTo>
                    <a:pt x="5417" y="1005"/>
                  </a:lnTo>
                  <a:lnTo>
                    <a:pt x="4738" y="910"/>
                  </a:lnTo>
                  <a:lnTo>
                    <a:pt x="4085" y="816"/>
                  </a:lnTo>
                  <a:lnTo>
                    <a:pt x="2909" y="612"/>
                  </a:lnTo>
                  <a:lnTo>
                    <a:pt x="1907" y="424"/>
                  </a:lnTo>
                  <a:lnTo>
                    <a:pt x="1106" y="267"/>
                  </a:lnTo>
                  <a:lnTo>
                    <a:pt x="505" y="126"/>
                  </a:lnTo>
                  <a:lnTo>
                    <a:pt x="0" y="0"/>
                  </a:lnTo>
                  <a:close/>
                  <a:moveTo>
                    <a:pt x="0" y="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sp>
          <p:nvSpPr>
            <p:cNvPr id="5" name="AutoShape 9"/>
            <p:cNvSpPr>
              <a:spLocks/>
            </p:cNvSpPr>
            <p:nvPr/>
          </p:nvSpPr>
          <p:spPr bwMode="auto">
            <a:xfrm>
              <a:off x="3" y="0"/>
              <a:ext cx="5760" cy="4320"/>
            </a:xfrm>
            <a:custGeom>
              <a:avLst/>
              <a:gdLst>
                <a:gd name="T0" fmla="*/ 0 w 21600"/>
                <a:gd name="T1" fmla="*/ 0 h 21600"/>
                <a:gd name="T2" fmla="*/ 0 w 21600"/>
                <a:gd name="T3" fmla="*/ 21600 h 21600"/>
                <a:gd name="T4" fmla="*/ 21600 w 21600"/>
                <a:gd name="T5" fmla="*/ 21600 h 21600"/>
                <a:gd name="T6" fmla="*/ 21600 w 21600"/>
                <a:gd name="T7" fmla="*/ 0 h 21600"/>
                <a:gd name="T8" fmla="*/ 0 w 21600"/>
                <a:gd name="T9" fmla="*/ 0 h 21600"/>
                <a:gd name="T10" fmla="*/ 20415 w 21600"/>
                <a:gd name="T11" fmla="*/ 20020 h 21600"/>
                <a:gd name="T12" fmla="*/ 1215 w 21600"/>
                <a:gd name="T13" fmla="*/ 20020 h 21600"/>
                <a:gd name="T14" fmla="*/ 1215 w 21600"/>
                <a:gd name="T15" fmla="*/ 1620 h 21600"/>
                <a:gd name="T16" fmla="*/ 20415 w 21600"/>
                <a:gd name="T17" fmla="*/ 1620 h 21600"/>
                <a:gd name="T18" fmla="*/ 20415 w 21600"/>
                <a:gd name="T19" fmla="*/ 20020 h 21600"/>
                <a:gd name="T20" fmla="*/ 20415 w 21600"/>
                <a:gd name="T21" fmla="*/ 2002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0" y="0"/>
                  </a:moveTo>
                  <a:lnTo>
                    <a:pt x="0" y="21600"/>
                  </a:lnTo>
                  <a:lnTo>
                    <a:pt x="21600" y="21600"/>
                  </a:lnTo>
                  <a:lnTo>
                    <a:pt x="21600" y="0"/>
                  </a:lnTo>
                  <a:lnTo>
                    <a:pt x="0" y="0"/>
                  </a:lnTo>
                  <a:close/>
                  <a:moveTo>
                    <a:pt x="20415" y="20020"/>
                  </a:moveTo>
                  <a:lnTo>
                    <a:pt x="1215" y="20020"/>
                  </a:lnTo>
                  <a:lnTo>
                    <a:pt x="1215" y="1620"/>
                  </a:lnTo>
                  <a:lnTo>
                    <a:pt x="20415" y="1620"/>
                  </a:lnTo>
                  <a:lnTo>
                    <a:pt x="20415" y="20020"/>
                  </a:lnTo>
                  <a:close/>
                  <a:moveTo>
                    <a:pt x="20415" y="20020"/>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sp>
        <p:nvSpPr>
          <p:cNvPr id="75787" name="Rectangle 11"/>
          <p:cNvSpPr>
            <a:spLocks/>
          </p:cNvSpPr>
          <p:nvPr/>
        </p:nvSpPr>
        <p:spPr bwMode="auto">
          <a:xfrm>
            <a:off x="9269413" y="0"/>
            <a:ext cx="685800" cy="1100138"/>
          </a:xfrm>
          <a:prstGeom prst="rect">
            <a:avLst/>
          </a:prstGeom>
          <a:solidFill>
            <a:schemeClr val="accent1"/>
          </a:solidFill>
          <a:ln>
            <a:noFill/>
          </a:ln>
          <a:effectLst>
            <a:outerShdw blurRad="38100" dist="25399" dir="5400000" algn="ctr" rotWithShape="0">
              <a:schemeClr val="bg2">
                <a:alpha val="45000"/>
              </a:schemeClr>
            </a:outerShdw>
          </a:effectLst>
          <a:extLst>
            <a:ext uri="{91240B29-F687-4F45-9708-019B960494DF}">
              <a14:hiddenLine xmlns:a14="http://schemas.microsoft.com/office/drawing/2010/main" w="9525" cap="rnd">
                <a:solidFill>
                  <a:schemeClr val="tx1"/>
                </a:solidFill>
                <a:miter lim="800000"/>
                <a:headEnd type="none" w="med" len="med"/>
                <a:tailEnd type="none" w="med" len="med"/>
              </a14:hiddenLine>
            </a:ext>
          </a:extLst>
        </p:spPr>
        <p:txBody>
          <a:bodyPr lIns="0" tIns="0" rIns="0" bIns="0"/>
          <a:lstStyle>
            <a:lvl1pPr algn="ctr">
              <a:defRPr sz="4200">
                <a:solidFill>
                  <a:srgbClr val="000000"/>
                </a:solidFill>
                <a:latin typeface="Gill Sans" charset="0"/>
                <a:ea typeface="ヒラギノ角ゴ ProN W3" charset="-128"/>
                <a:cs typeface="ヒラギノ角ゴ ProN W3" charset="-128"/>
                <a:sym typeface="Gill Sans" charset="0"/>
              </a:defRPr>
            </a:lvl1pPr>
            <a:lvl2pPr marL="742950" indent="-285750" algn="ctr">
              <a:defRPr sz="4200">
                <a:solidFill>
                  <a:srgbClr val="000000"/>
                </a:solidFill>
                <a:latin typeface="Gill Sans" charset="0"/>
                <a:ea typeface="ヒラギノ角ゴ ProN W3" charset="-128"/>
                <a:cs typeface="ヒラギノ角ゴ ProN W3" charset="-128"/>
                <a:sym typeface="Gill Sans" charset="0"/>
              </a:defRPr>
            </a:lvl2pPr>
            <a:lvl3pPr marL="1143000" indent="-228600" algn="ctr">
              <a:defRPr sz="4200">
                <a:solidFill>
                  <a:srgbClr val="000000"/>
                </a:solidFill>
                <a:latin typeface="Gill Sans" charset="0"/>
                <a:ea typeface="ヒラギノ角ゴ ProN W3" charset="-128"/>
                <a:cs typeface="ヒラギノ角ゴ ProN W3" charset="-128"/>
                <a:sym typeface="Gill Sans" charset="0"/>
              </a:defRPr>
            </a:lvl3pPr>
            <a:lvl4pPr marL="1600200" indent="-228600" algn="ctr">
              <a:defRPr sz="4200">
                <a:solidFill>
                  <a:srgbClr val="000000"/>
                </a:solidFill>
                <a:latin typeface="Gill Sans" charset="0"/>
                <a:ea typeface="ヒラギノ角ゴ ProN W3" charset="-128"/>
                <a:cs typeface="ヒラギノ角ゴ ProN W3" charset="-128"/>
                <a:sym typeface="Gill Sans" charset="0"/>
              </a:defRPr>
            </a:lvl4pPr>
            <a:lvl5pPr marL="2057400" indent="-228600" algn="ctr">
              <a:defRPr sz="4200">
                <a:solidFill>
                  <a:srgbClr val="000000"/>
                </a:solidFill>
                <a:latin typeface="Gill Sans" charset="0"/>
                <a:ea typeface="ヒラギノ角ゴ ProN W3" charset="-128"/>
                <a:cs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cs typeface="ヒラギノ角ゴ ProN W3" charset="-128"/>
                <a:sym typeface="Gill Sans" charset="0"/>
              </a:defRPr>
            </a:lvl9pPr>
          </a:lstStyle>
          <a:p>
            <a:pPr eaLnBrk="1" hangingPunct="1"/>
            <a:endParaRPr lang="en-US" altLang="en-US"/>
          </a:p>
        </p:txBody>
      </p:sp>
      <p:sp>
        <p:nvSpPr>
          <p:cNvPr id="75788" name="Text Box 12"/>
          <p:cNvSpPr txBox="1">
            <a:spLocks noChangeArrowheads="1"/>
          </p:cNvSpPr>
          <p:nvPr/>
        </p:nvSpPr>
        <p:spPr bwMode="auto">
          <a:xfrm>
            <a:off x="9363075" y="555625"/>
            <a:ext cx="46990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b"/>
          <a:lstStyle>
            <a:lvl1pPr>
              <a:spcBef>
                <a:spcPts val="1000"/>
              </a:spcBef>
              <a:buClr>
                <a:srgbClr val="B31166"/>
              </a:buClr>
              <a:buSzPct val="80000"/>
              <a:buFont typeface="Wingdings 3" charset="2"/>
              <a:buChar char="u"/>
              <a:defRPr>
                <a:solidFill>
                  <a:srgbClr val="404040"/>
                </a:solidFill>
                <a:latin typeface="Century Gothic" charset="0"/>
                <a:ea typeface="ヒラギノ明朝 ProN W3" charset="-128"/>
                <a:cs typeface="ヒラギノ明朝 ProN W3" charset="-128"/>
                <a:sym typeface="Century Gothic" charset="0"/>
              </a:defRPr>
            </a:lvl1pPr>
            <a:lvl2pPr marL="674688" indent="-282575">
              <a:spcBef>
                <a:spcPts val="1000"/>
              </a:spcBef>
              <a:buClr>
                <a:srgbClr val="B31166"/>
              </a:buClr>
              <a:buSzPct val="80000"/>
              <a:buFont typeface="Wingdings 3" charset="2"/>
              <a:buChar char="u"/>
              <a:defRPr sz="1600">
                <a:solidFill>
                  <a:srgbClr val="404040"/>
                </a:solidFill>
                <a:latin typeface="Century Gothic" charset="0"/>
                <a:ea typeface="ヒラギノ明朝 ProN W3" charset="-128"/>
                <a:cs typeface="ヒラギノ明朝 ProN W3" charset="-128"/>
                <a:sym typeface="Century Gothic" charset="0"/>
              </a:defRPr>
            </a:lvl2pPr>
            <a:lvl3pPr marL="947738" indent="-228600">
              <a:spcBef>
                <a:spcPts val="1000"/>
              </a:spcBef>
              <a:buClr>
                <a:srgbClr val="B31166"/>
              </a:buClr>
              <a:buSzPct val="80000"/>
              <a:buFont typeface="Wingdings 3" charset="2"/>
              <a:buChar char="u"/>
              <a:defRPr sz="1400">
                <a:solidFill>
                  <a:srgbClr val="404040"/>
                </a:solidFill>
                <a:latin typeface="Century Gothic" charset="0"/>
                <a:ea typeface="ヒラギノ明朝 ProN W3" charset="-128"/>
                <a:cs typeface="ヒラギノ明朝 ProN W3" charset="-128"/>
                <a:sym typeface="Century Gothic" charset="0"/>
              </a:defRPr>
            </a:lvl3pPr>
            <a:lvl4pPr marL="1222375"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4pPr>
            <a:lvl5pPr marL="1497013" indent="-228600">
              <a:spcBef>
                <a:spcPts val="1000"/>
              </a:spcBef>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5pPr>
            <a:lvl6pPr marL="19542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6pPr>
            <a:lvl7pPr marL="24114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7pPr>
            <a:lvl8pPr marL="28686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8pPr>
            <a:lvl9pPr marL="3325813" indent="-228600" eaLnBrk="0" fontAlgn="base" hangingPunct="0">
              <a:spcBef>
                <a:spcPts val="1000"/>
              </a:spcBef>
              <a:spcAft>
                <a:spcPct val="0"/>
              </a:spcAft>
              <a:buClr>
                <a:srgbClr val="B31166"/>
              </a:buClr>
              <a:buSzPct val="80000"/>
              <a:buFont typeface="Wingdings 3" charset="2"/>
              <a:buChar char="u"/>
              <a:defRPr sz="1200">
                <a:solidFill>
                  <a:srgbClr val="404040"/>
                </a:solidFill>
                <a:latin typeface="Century Gothic" charset="0"/>
                <a:ea typeface="ヒラギノ明朝 ProN W3" charset="-128"/>
                <a:cs typeface="ヒラギノ明朝 ProN W3" charset="-128"/>
                <a:sym typeface="Century Gothic" charset="0"/>
              </a:defRPr>
            </a:lvl9pPr>
          </a:lstStyle>
          <a:p>
            <a:pPr algn="ctr" eaLnBrk="1" hangingPunct="1">
              <a:spcBef>
                <a:spcPct val="0"/>
              </a:spcBef>
              <a:buClrTx/>
              <a:buSzTx/>
              <a:buFontTx/>
              <a:buNone/>
            </a:pPr>
            <a:fld id="{5E9126E7-1A30-6540-8882-139E6E2E1310}" type="slidenum">
              <a:rPr lang="en-US" altLang="en-US" sz="2800">
                <a:solidFill>
                  <a:srgbClr val="FFFFFF"/>
                </a:solidFill>
                <a:latin typeface="Gill Sans" charset="0"/>
                <a:ea typeface="Gill Sans" charset="0"/>
                <a:cs typeface="Gill Sans" charset="0"/>
                <a:sym typeface="Gill Sans" charset="0"/>
              </a:rPr>
              <a:pPr algn="ctr" eaLnBrk="1" hangingPunct="1">
                <a:spcBef>
                  <a:spcPct val="0"/>
                </a:spcBef>
                <a:buClrTx/>
                <a:buSzTx/>
                <a:buFontTx/>
                <a:buNone/>
              </a:pPr>
              <a:t>9</a:t>
            </a:fld>
            <a:endParaRPr lang="en-US" altLang="en-US" sz="2800">
              <a:solidFill>
                <a:srgbClr val="FFFFFF"/>
              </a:solidFill>
              <a:latin typeface="Gill Sans" charset="0"/>
              <a:ea typeface="Gill Sans" charset="0"/>
              <a:cs typeface="Gill Sans" charset="0"/>
              <a:sym typeface="Gill Sans" charset="0"/>
            </a:endParaRPr>
          </a:p>
        </p:txBody>
      </p:sp>
      <p:sp>
        <p:nvSpPr>
          <p:cNvPr id="75789" name="Rectangle 13"/>
          <p:cNvSpPr>
            <a:spLocks noGrp="1" noChangeArrowheads="1"/>
          </p:cNvSpPr>
          <p:nvPr>
            <p:ph type="title"/>
          </p:nvPr>
        </p:nvSpPr>
        <p:spPr>
          <a:xfrm>
            <a:off x="1663700" y="1"/>
            <a:ext cx="8851900" cy="1757363"/>
          </a:xfrm>
        </p:spPr>
        <p:txBody>
          <a:bodyPr vert="horz" lIns="91440" tIns="45720" rIns="132080" bIns="45720" rtlCol="0" anchor="ctr">
            <a:normAutofit fontScale="90000"/>
          </a:bodyPr>
          <a:lstStyle/>
          <a:p>
            <a:pPr eaLnBrk="1" hangingPunct="1">
              <a:defRPr/>
            </a:pPr>
            <a:r>
              <a:rPr lang="en-US" altLang="en-US" sz="2600" dirty="0">
                <a:solidFill>
                  <a:schemeClr val="bg1"/>
                </a:solidFill>
              </a:rPr>
              <a:t>L</a:t>
            </a:r>
            <a:r>
              <a:rPr lang="en-US" altLang="en-US" sz="2600" dirty="0">
                <a:solidFill>
                  <a:schemeClr val="bg1"/>
                </a:solidFill>
                <a:latin typeface="ＭＳ Ｐゴシック" charset="-128"/>
                <a:ea typeface="ＭＳ Ｐゴシック" charset="-128"/>
                <a:sym typeface="ＭＳ Ｐゴシック" charset="-128"/>
              </a:rPr>
              <a:t/>
            </a:r>
            <a:br>
              <a:rPr lang="en-US" altLang="en-US" sz="2600" dirty="0">
                <a:solidFill>
                  <a:schemeClr val="bg1"/>
                </a:solidFill>
                <a:latin typeface="ＭＳ Ｐゴシック" charset="-128"/>
                <a:ea typeface="ＭＳ Ｐゴシック" charset="-128"/>
                <a:sym typeface="ＭＳ Ｐゴシック" charset="-128"/>
              </a:rPr>
            </a:br>
            <a:r>
              <a:rPr lang="en-US" altLang="en-US" sz="2600" dirty="0">
                <a:solidFill>
                  <a:schemeClr val="bg1"/>
                </a:solidFill>
                <a:latin typeface="ＭＳ Ｐゴシック" charset="-128"/>
                <a:ea typeface="ＭＳ Ｐゴシック" charset="-128"/>
                <a:sym typeface="ＭＳ Ｐゴシック" charset="-128"/>
              </a:rPr>
              <a:t/>
            </a:r>
            <a:br>
              <a:rPr lang="en-US" altLang="en-US" sz="2600" dirty="0">
                <a:solidFill>
                  <a:schemeClr val="bg1"/>
                </a:solidFill>
                <a:latin typeface="ＭＳ Ｐゴシック" charset="-128"/>
                <a:ea typeface="ＭＳ Ｐゴシック" charset="-128"/>
                <a:sym typeface="ＭＳ Ｐゴシック" charset="-128"/>
              </a:rPr>
            </a:br>
            <a:r>
              <a:rPr lang="en-US" altLang="en-US" sz="2600" dirty="0">
                <a:solidFill>
                  <a:schemeClr val="bg1"/>
                </a:solidFill>
              </a:rPr>
              <a:t>	Learning Logs – Steps</a:t>
            </a:r>
            <a:r>
              <a:rPr lang="en-US" altLang="en-US" sz="2600" dirty="0">
                <a:solidFill>
                  <a:schemeClr val="bg1"/>
                </a:solidFill>
                <a:latin typeface="ＭＳ Ｐゴシック" charset="-128"/>
                <a:ea typeface="ＭＳ Ｐゴシック" charset="-128"/>
                <a:sym typeface="ＭＳ Ｐゴシック" charset="-128"/>
              </a:rPr>
              <a:t/>
            </a:r>
            <a:br>
              <a:rPr lang="en-US" altLang="en-US" sz="2600" dirty="0">
                <a:solidFill>
                  <a:schemeClr val="bg1"/>
                </a:solidFill>
                <a:latin typeface="ＭＳ Ｐゴシック" charset="-128"/>
                <a:ea typeface="ＭＳ Ｐゴシック" charset="-128"/>
                <a:sym typeface="ＭＳ Ｐゴシック" charset="-128"/>
              </a:rPr>
            </a:br>
            <a:r>
              <a:rPr lang="en-US" altLang="en-US" sz="2600" dirty="0">
                <a:solidFill>
                  <a:schemeClr val="bg1"/>
                </a:solidFill>
                <a:latin typeface="ＭＳ Ｐゴシック" charset="-128"/>
                <a:ea typeface="ＭＳ Ｐゴシック" charset="-128"/>
                <a:sym typeface="ＭＳ Ｐゴシック" charset="-128"/>
              </a:rPr>
              <a:t/>
            </a:r>
            <a:br>
              <a:rPr lang="en-US" altLang="en-US" sz="2600" dirty="0">
                <a:solidFill>
                  <a:schemeClr val="bg1"/>
                </a:solidFill>
                <a:latin typeface="ＭＳ Ｐゴシック" charset="-128"/>
                <a:ea typeface="ＭＳ Ｐゴシック" charset="-128"/>
                <a:sym typeface="ＭＳ Ｐゴシック" charset="-128"/>
              </a:rPr>
            </a:br>
            <a:endParaRPr lang="en-US" altLang="en-US" sz="2600" dirty="0">
              <a:solidFill>
                <a:schemeClr val="bg1"/>
              </a:solidFill>
              <a:latin typeface="ＭＳ Ｐゴシック" charset="-128"/>
              <a:ea typeface="ＭＳ Ｐゴシック" charset="-128"/>
              <a:sym typeface="ＭＳ Ｐゴシック" charset="-128"/>
            </a:endParaRPr>
          </a:p>
        </p:txBody>
      </p:sp>
      <p:sp>
        <p:nvSpPr>
          <p:cNvPr id="75790" name="Rectangle 14"/>
          <p:cNvSpPr>
            <a:spLocks noGrp="1" noChangeArrowheads="1"/>
          </p:cNvSpPr>
          <p:nvPr>
            <p:ph type="body" idx="1"/>
          </p:nvPr>
        </p:nvSpPr>
        <p:spPr>
          <a:xfrm>
            <a:off x="2057400" y="2057400"/>
            <a:ext cx="7886700" cy="5715000"/>
          </a:xfrm>
        </p:spPr>
        <p:txBody>
          <a:bodyPr vert="horz" lIns="91440" tIns="45720" rIns="132080" bIns="45720" rtlCol="0">
            <a:normAutofit/>
          </a:bodyPr>
          <a:lstStyle/>
          <a:p>
            <a:pPr marL="39688" indent="0"/>
            <a:r>
              <a:rPr lang="en-US" altLang="en-US" sz="2400" dirty="0"/>
              <a:t> </a:t>
            </a:r>
            <a:r>
              <a:rPr lang="en-US" altLang="en-US" sz="2000" b="1" dirty="0"/>
              <a:t>Decide on your purpose for the notebook </a:t>
            </a:r>
            <a:endParaRPr lang="en-US" altLang="en-US" sz="2000" b="1" dirty="0">
              <a:ea typeface="ヒラギノ明朝 ProN W6" charset="-128"/>
              <a:cs typeface="ヒラギノ明朝 ProN W6" charset="-128"/>
            </a:endParaRPr>
          </a:p>
          <a:p>
            <a:pPr marL="382588" lvl="1" indent="0"/>
            <a:r>
              <a:rPr lang="en-US" altLang="en-US" b="1" dirty="0"/>
              <a:t>Cross subjects?</a:t>
            </a:r>
            <a:endParaRPr lang="en-US" altLang="en-US" b="1" dirty="0">
              <a:ea typeface="ヒラギノ明朝 ProN W6" charset="-128"/>
              <a:cs typeface="ヒラギノ明朝 ProN W6" charset="-128"/>
            </a:endParaRPr>
          </a:p>
          <a:p>
            <a:pPr marL="382588" lvl="1" indent="0"/>
            <a:r>
              <a:rPr lang="en-US" altLang="en-US" b="1" dirty="0"/>
              <a:t>Single subjects?</a:t>
            </a:r>
            <a:endParaRPr lang="en-US" altLang="en-US" b="1" dirty="0">
              <a:ea typeface="ヒラギノ明朝 ProN W6" charset="-128"/>
              <a:cs typeface="ヒラギノ明朝 ProN W6" charset="-128"/>
            </a:endParaRPr>
          </a:p>
          <a:p>
            <a:pPr marL="382588" lvl="1" indent="0"/>
            <a:r>
              <a:rPr lang="en-US" altLang="en-US" b="1" dirty="0"/>
              <a:t>Multiple in one notebook? </a:t>
            </a:r>
            <a:endParaRPr lang="en-US" altLang="en-US" b="1" dirty="0">
              <a:ea typeface="ヒラギノ明朝 ProN W6" charset="-128"/>
              <a:cs typeface="ヒラギノ明朝 ProN W6" charset="-128"/>
            </a:endParaRPr>
          </a:p>
          <a:p>
            <a:pPr marL="382588" lvl="1" indent="0"/>
            <a:r>
              <a:rPr lang="en-US" altLang="en-US" sz="2000" b="1" dirty="0"/>
              <a:t>Obtain a notebook for each student</a:t>
            </a:r>
            <a:endParaRPr lang="en-US" altLang="en-US" sz="2000" b="1" dirty="0">
              <a:ea typeface="ヒラギノ明朝 ProN W6" charset="-128"/>
              <a:cs typeface="ヒラギノ明朝 ProN W6" charset="-128"/>
            </a:endParaRPr>
          </a:p>
          <a:p>
            <a:pPr marL="39688" indent="0"/>
            <a:r>
              <a:rPr lang="en-US" altLang="en-US" sz="2000" b="1" dirty="0"/>
              <a:t>Model set-up (you decide what is important to include)</a:t>
            </a:r>
            <a:endParaRPr lang="en-US" altLang="en-US" sz="2000" b="1" dirty="0">
              <a:ea typeface="ヒラギノ明朝 ProN W6" charset="-128"/>
              <a:cs typeface="ヒラギノ明朝 ProN W6" charset="-128"/>
            </a:endParaRPr>
          </a:p>
          <a:p>
            <a:pPr marL="915988" lvl="2" indent="0">
              <a:buNone/>
            </a:pPr>
            <a:r>
              <a:rPr lang="en-US" altLang="en-US" sz="1600" dirty="0"/>
              <a:t>Pedagogical Moves </a:t>
            </a:r>
          </a:p>
          <a:p>
            <a:pPr marL="1658938" lvl="3" indent="-285750">
              <a:buFont typeface="Wingdings" charset="2"/>
              <a:buChar char="§"/>
            </a:pPr>
            <a:r>
              <a:rPr lang="en-US" altLang="en-US" sz="1400" dirty="0"/>
              <a:t>Table of contents</a:t>
            </a:r>
          </a:p>
          <a:p>
            <a:pPr marL="1658938" lvl="3" indent="-285750">
              <a:buFont typeface="Wingdings" charset="2"/>
              <a:buChar char="§"/>
            </a:pPr>
            <a:r>
              <a:rPr lang="en-US" altLang="en-US" sz="1400" dirty="0"/>
              <a:t>Number pages</a:t>
            </a:r>
          </a:p>
          <a:p>
            <a:pPr marL="1658938" lvl="3" indent="-285750">
              <a:buFont typeface="Wingdings" charset="2"/>
              <a:buChar char="§"/>
            </a:pPr>
            <a:r>
              <a:rPr lang="en-US" altLang="en-US" sz="1400" dirty="0"/>
              <a:t>Log will be pedagogical moves used throughout SEISMIC</a:t>
            </a:r>
          </a:p>
          <a:p>
            <a:pPr marL="382588" lvl="1" indent="0"/>
            <a:r>
              <a:rPr lang="en-US" altLang="en-US" sz="2000" b="1" dirty="0"/>
              <a:t>Keep it simple and manageable for you</a:t>
            </a:r>
            <a:endParaRPr lang="en-US" altLang="en-US" sz="2000" b="1" dirty="0">
              <a:ea typeface="ヒラギノ明朝 ProN W6" charset="-128"/>
              <a:cs typeface="ヒラギノ明朝 ProN W6" charset="-128"/>
            </a:endParaRPr>
          </a:p>
          <a:p>
            <a:pPr marL="382588" lvl="1" indent="0"/>
            <a:r>
              <a:rPr lang="en-US" altLang="en-US" sz="2000" b="1" dirty="0"/>
              <a:t>The most important step---USE THE LOG!</a:t>
            </a:r>
            <a:endParaRPr lang="en-US" altLang="en-US" sz="2000" b="1" dirty="0">
              <a:ea typeface="ヒラギノ明朝 ProN W6" charset="-128"/>
              <a:cs typeface="ヒラギノ明朝 ProN W6" charset="-128"/>
            </a:endParaRPr>
          </a:p>
        </p:txBody>
      </p:sp>
    </p:spTree>
    <p:extLst>
      <p:ext uri="{BB962C8B-B14F-4D97-AF65-F5344CB8AC3E}">
        <p14:creationId xmlns:p14="http://schemas.microsoft.com/office/powerpoint/2010/main" val="749634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1745</Words>
  <Application>Microsoft Macintosh PowerPoint</Application>
  <PresentationFormat>Widescreen</PresentationFormat>
  <Paragraphs>254</Paragraphs>
  <Slides>21</Slides>
  <Notes>12</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21</vt:i4>
      </vt:variant>
    </vt:vector>
  </HeadingPairs>
  <TitlesOfParts>
    <vt:vector size="38" baseType="lpstr">
      <vt:lpstr>Calibri</vt:lpstr>
      <vt:lpstr>Calibri Bold</vt:lpstr>
      <vt:lpstr>Calibri Italic</vt:lpstr>
      <vt:lpstr>Calibri Light</vt:lpstr>
      <vt:lpstr>Century Gothic</vt:lpstr>
      <vt:lpstr>Gill Sans</vt:lpstr>
      <vt:lpstr>Lucida Grande</vt:lpstr>
      <vt:lpstr>ＭＳ Ｐゴシック</vt:lpstr>
      <vt:lpstr>Times New Roman</vt:lpstr>
      <vt:lpstr>Times New Roman Italic</vt:lpstr>
      <vt:lpstr>Wingdings</vt:lpstr>
      <vt:lpstr>Wingdings 3</vt:lpstr>
      <vt:lpstr>ヒラギノ明朝 ProN W6</vt:lpstr>
      <vt:lpstr>ヒラギノ角ゴ ProN W3</vt:lpstr>
      <vt:lpstr>ヒラギノ角ゴ ProN W6</vt:lpstr>
      <vt:lpstr>Arial</vt:lpstr>
      <vt:lpstr>Office Theme</vt:lpstr>
      <vt:lpstr>What?  I didn’t come here for Culture!</vt:lpstr>
      <vt:lpstr>PowerPoint Presentation</vt:lpstr>
      <vt:lpstr>Our SEISMIC Pedagogical Learning Log</vt:lpstr>
      <vt:lpstr>Our SEISMIC Pedagogical Learning Log</vt:lpstr>
      <vt:lpstr> </vt:lpstr>
      <vt:lpstr>Pedagogical Learning Log</vt:lpstr>
      <vt:lpstr>Learning Logs – Purpose From Dialectical Journals, Learning Logs and AVID journals </vt:lpstr>
      <vt:lpstr>Our SEISMIC Pedagogical Learning Log  </vt:lpstr>
      <vt:lpstr>L   Learning Logs – Steps  </vt:lpstr>
      <vt:lpstr>Learning logs – variations…(unlimited!) example questions for left side</vt:lpstr>
      <vt:lpstr>SEISMIC Pedagogical Learning Log</vt:lpstr>
      <vt:lpstr>Back to the left side! Your thinking…</vt:lpstr>
      <vt:lpstr>SEISMIC Pedagogical Learning Log</vt:lpstr>
      <vt:lpstr>Table of Contents</vt:lpstr>
      <vt:lpstr>Say Something….</vt:lpstr>
      <vt:lpstr> Say Something www.adaptiveschools.com</vt:lpstr>
      <vt:lpstr>SEISMIC Pedagogical Learning Log</vt:lpstr>
      <vt:lpstr>Pedagogical Logs – a specific type of learning log for educators</vt:lpstr>
      <vt:lpstr>PowerPoint Presentation</vt:lpstr>
      <vt:lpstr>Three Shifts in ELA/Literacy</vt:lpstr>
      <vt:lpstr> SEISMIC Content learning logs---Reflections on the material we are learning</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 didn’t come here for Culture!</dc:title>
  <dc:creator>Microsoft Office User</dc:creator>
  <cp:lastModifiedBy>Microsoft Office User</cp:lastModifiedBy>
  <cp:revision>3</cp:revision>
  <dcterms:created xsi:type="dcterms:W3CDTF">2016-01-20T23:37:20Z</dcterms:created>
  <dcterms:modified xsi:type="dcterms:W3CDTF">2016-01-25T02:38:38Z</dcterms:modified>
</cp:coreProperties>
</file>